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notesMasterIdLst>
    <p:notesMasterId r:id="rId15"/>
  </p:notesMasterIdLst>
  <p:sldIdLst>
    <p:sldId id="256" r:id="rId2"/>
    <p:sldId id="273" r:id="rId3"/>
    <p:sldId id="274" r:id="rId4"/>
    <p:sldId id="282" r:id="rId5"/>
    <p:sldId id="283" r:id="rId6"/>
    <p:sldId id="287" r:id="rId7"/>
    <p:sldId id="288" r:id="rId8"/>
    <p:sldId id="289" r:id="rId9"/>
    <p:sldId id="291" r:id="rId10"/>
    <p:sldId id="290" r:id="rId11"/>
    <p:sldId id="284" r:id="rId12"/>
    <p:sldId id="286"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50C878"/>
    <a:srgbClr val="1C2857"/>
    <a:srgbClr val="9BE848"/>
    <a:srgbClr val="009DD3"/>
    <a:srgbClr val="283583"/>
    <a:srgbClr val="F0F4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92" autoAdjust="0"/>
    <p:restoredTop sz="75356" autoAdjust="0"/>
  </p:normalViewPr>
  <p:slideViewPr>
    <p:cSldViewPr snapToGrid="0">
      <p:cViewPr varScale="1">
        <p:scale>
          <a:sx n="47" d="100"/>
          <a:sy n="47" d="100"/>
        </p:scale>
        <p:origin x="102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00B81-8FB2-874E-97D5-84239AC13F42}"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CB0C62-0DB8-C642-A745-246B0A178BED}" type="slidenum">
              <a:rPr lang="en-US" smtClean="0"/>
              <a:t>‹#›</a:t>
            </a:fld>
            <a:endParaRPr lang="en-US"/>
          </a:p>
        </p:txBody>
      </p:sp>
    </p:spTree>
    <p:extLst>
      <p:ext uri="{BB962C8B-B14F-4D97-AF65-F5344CB8AC3E}">
        <p14:creationId xmlns:p14="http://schemas.microsoft.com/office/powerpoint/2010/main" val="2974972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ns.gov.uk/employmentandlabourmarket/peopleinwork/employmentandemployeetypes/articles/theoccupationsmostdependentonolderandyoungerworkers/2023-05-31"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theworkersunion.com/2023/10/23/over-50s-redefining-the-face-of-the-uks-hospitality-secto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complex and shifting landscape of HR in the hospitality sector.</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C9225-6E54-FA60-5C51-E2726062F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92842-D419-875B-1B16-6F7829F23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8F08A-D2E8-602F-AB15-6932A9297581}"/>
              </a:ext>
            </a:extLst>
          </p:cNvPr>
          <p:cNvSpPr>
            <a:spLocks noGrp="1"/>
          </p:cNvSpPr>
          <p:nvPr>
            <p:ph type="body" idx="1"/>
          </p:nvPr>
        </p:nvSpPr>
        <p:spPr/>
        <p:txBody>
          <a:bodyPr/>
          <a:lstStyle/>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Key legal changes to prepare for:</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Sexual harassment reform: since Oct 2024, employers must proactively prevent incidents- expected to become “duty to take all reasonable steps” and to include third party harassment</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Unfair dismissal: potential reform to reduce qualifying periods</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Probation and SOSR dismissals: require greater procedural fairness</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Zero-hour contracts, guaranteed hours: new requirement to offer more stable terms after a set period and to give required notice for cancelling shifts which will bring interesting challenges especially when trying to cover shifts. </a:t>
            </a:r>
          </a:p>
          <a:p>
            <a:pPr>
              <a:lnSpc>
                <a:spcPct val="115000"/>
              </a:lnSpc>
              <a:spcAft>
                <a:spcPts val="1000"/>
              </a:spcAft>
              <a:buNone/>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New regime (diet coke) not likely to apply to redundancy and only half to SOSR</a:t>
            </a:r>
          </a:p>
          <a:p>
            <a:pPr>
              <a:lnSpc>
                <a:spcPct val="115000"/>
              </a:lnSpc>
              <a:spcAft>
                <a:spcPts val="1000"/>
              </a:spcAft>
              <a:buNone/>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SOSR splits as to applicability of s.98(4) ERA depending on whether reason relates to the employee or not . See new s.98ZZA(3) ERA.</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The condition in subsection (3) is that the reason for the dismissal must: • relate either to the employee’s conduct, or their capability or qualifications for performing the work for which they have been employed, • be that their continued employment would contravene a statutory duty or restriction, or • be for some other substantial reason, relating to the employee.</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Differing standards of fairness depending on when dismissed, what the reason is and how specific to the employee</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Gig economy / platform employees not under an umbrella or overarching contract of employment but engaged on repeated short-term contracts? • Could new s.98ZZA(5)(a) ERA which allows for regulations to effectively combine or tot up service be used in this context? • Further consultation forecast and no changes likely to be in force before 2026.</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Fire and re-hire</a:t>
            </a:r>
          </a:p>
          <a:p>
            <a:pPr>
              <a:lnSpc>
                <a:spcPct val="115000"/>
              </a:lnSpc>
              <a:spcAft>
                <a:spcPts val="1000"/>
              </a:spcAft>
              <a:buNone/>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Current framework</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Employment tribunals rarely challenge underlying rationale or subject business decision to significant scrutiny. • Following previous high-profile ‘fire and rehire’ cases, Code of Practice on Dismissal and Re-engagement came into force in July 2024 setting a process employers should follow when considering changes to employment contracts. • Sanction for non-compliance with Code is uplift to unfair dismissal award or protective award for failure to inform and consult.</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New regime</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The Bill will make a dismissal automatically unfair where reason for termination is: –employer sought to vary employee’s contract of employment and employee did not agree to the variation; or –to enable the employer to employ another person, or to re engage the employee, under a varied contract of employment to carry out substantially the same duties as the employee carried out before being dismissed.</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An employer can avoid a finding of automatically unfair dismissal if it shows: –</a:t>
            </a:r>
            <a:r>
              <a:rPr lang="en-US" sz="2800" b="1" dirty="0"/>
              <a:t>evidence of financial difficulties affecting its ability to carry on the business as a going concern or otherwise carry on the activities constituting the business</a:t>
            </a:r>
            <a:r>
              <a:rPr lang="en-US" sz="2800" dirty="0"/>
              <a:t>;</a:t>
            </a:r>
          </a:p>
          <a:p>
            <a:pPr>
              <a:lnSpc>
                <a:spcPct val="115000"/>
              </a:lnSpc>
              <a:spcAft>
                <a:spcPts val="1000"/>
              </a:spcAft>
              <a:buNone/>
            </a:pPr>
            <a:r>
              <a:rPr lang="en-US" sz="2800" dirty="0"/>
              <a:t>–changes were to eliminate, prevent, or significantly reduce or mitigate the effects of the financial difficulties; </a:t>
            </a:r>
          </a:p>
          <a:p>
            <a:pPr>
              <a:lnSpc>
                <a:spcPct val="115000"/>
              </a:lnSpc>
              <a:spcAft>
                <a:spcPts val="1000"/>
              </a:spcAft>
              <a:buNone/>
            </a:pPr>
            <a:r>
              <a:rPr lang="en-US" sz="2800" dirty="0"/>
              <a:t>need to make change in contractual terms was unavoidable; and </a:t>
            </a:r>
          </a:p>
          <a:p>
            <a:pPr>
              <a:lnSpc>
                <a:spcPct val="115000"/>
              </a:lnSpc>
              <a:spcAft>
                <a:spcPts val="1000"/>
              </a:spcAft>
              <a:buNone/>
            </a:pPr>
            <a:r>
              <a:rPr lang="en-US" sz="2800" dirty="0"/>
              <a:t>–the dismissal was fair in the circumstances with relevant factors including whether the business consulted with the employee, trade union or other employee representatives, and whether the employee was offered anything in return for agreeing to the variation</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HR must support line managers with training and frameworks that mitigate legal risk.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General managers will need training—not just in compliance, but in active people management. Missteps here can lead to costly tribunal claims and brand damage</a:t>
            </a:r>
          </a:p>
          <a:p>
            <a:pPr>
              <a:lnSpc>
                <a:spcPct val="115000"/>
              </a:lnSpc>
              <a:spcAft>
                <a:spcPts val="1000"/>
              </a:spcAf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2800" dirty="0" err="1"/>
              <a:t>Labour’s</a:t>
            </a:r>
            <a:r>
              <a:rPr lang="en-US" sz="2800" dirty="0"/>
              <a:t> promise to end exploitative zero hours contracts was powerfully simple, but the practical implementation of that is quite the opposite. In summary, the Bill gives “qualifying workers” the right to a “guaranteed hours offer” which “reflects” the hours worked over the course of a “reference period” (including an “initial reference period” and a “subsequent reference period”).</a:t>
            </a:r>
          </a:p>
          <a:p>
            <a:pPr>
              <a:lnSpc>
                <a:spcPct val="115000"/>
              </a:lnSpc>
              <a:spcAft>
                <a:spcPts val="1000"/>
              </a:spcAft>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Need to see how it will apply in practice</a:t>
            </a:r>
          </a:p>
          <a:p>
            <a:pPr>
              <a:lnSpc>
                <a:spcPct val="115000"/>
              </a:lnSpc>
              <a:spcAft>
                <a:spcPts val="1000"/>
              </a:spcAft>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But likely massive administrative</a:t>
            </a:r>
          </a:p>
          <a:p>
            <a:pPr>
              <a:lnSpc>
                <a:spcPct val="115000"/>
              </a:lnSpc>
              <a:spcAft>
                <a:spcPts val="1000"/>
              </a:spcAft>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2800" dirty="0"/>
              <a:t>Discretion for regulations to specify that the right will not apply if the worker is paid “more than a specified amount”, or has a contract which requires the employer to make work available for “more than a specified number of hours”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79BF8F45-E024-EC51-59C9-FECA67265388}"/>
              </a:ext>
            </a:extLst>
          </p:cNvPr>
          <p:cNvSpPr>
            <a:spLocks noGrp="1"/>
          </p:cNvSpPr>
          <p:nvPr>
            <p:ph type="sldNum" sz="quarter" idx="5"/>
          </p:nvPr>
        </p:nvSpPr>
        <p:spPr/>
        <p:txBody>
          <a:bodyPr/>
          <a:lstStyle/>
          <a:p>
            <a:fld id="{32CB0C62-0DB8-C642-A745-246B0A178BED}" type="slidenum">
              <a:rPr lang="en-US" smtClean="0"/>
              <a:t>10</a:t>
            </a:fld>
            <a:endParaRPr lang="en-US"/>
          </a:p>
        </p:txBody>
      </p:sp>
    </p:spTree>
    <p:extLst>
      <p:ext uri="{BB962C8B-B14F-4D97-AF65-F5344CB8AC3E}">
        <p14:creationId xmlns:p14="http://schemas.microsoft.com/office/powerpoint/2010/main" val="373342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HR must evolve in 3 key ways:</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1. Compliance gatekeeper: Proactively managing legal and reputational risk</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2. Efficiency enabler: Delivering more impact with leaner teams</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3. Strategic partner: Aligning HR decisions with financial and operational goals</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This means embedding HR into decision-making, using workforce data to anticipate needs, and coaching operational leaders.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HR can no longer be a back-office function. Legal compliance is non-negotiable, but we also need to drive performance. That means being embedded in financial planning, using HR analytics to forecast risk, and supporting line managers with real-time guidance. Think of HR as risk management + business growth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a:p>
            <a:r>
              <a:rPr lang="en-GB" dirty="0"/>
              <a:t>Consider how we manage the workforce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Consider working hours – pension salary sacrifice – removing paid breaks</a:t>
            </a:r>
          </a:p>
          <a:p>
            <a:endParaRPr lang="en-GB" dirty="0"/>
          </a:p>
        </p:txBody>
      </p:sp>
      <p:sp>
        <p:nvSpPr>
          <p:cNvPr id="4" name="Slide Number Placeholder 3"/>
          <p:cNvSpPr>
            <a:spLocks noGrp="1"/>
          </p:cNvSpPr>
          <p:nvPr>
            <p:ph type="sldNum" sz="quarter" idx="5"/>
          </p:nvPr>
        </p:nvSpPr>
        <p:spPr/>
        <p:txBody>
          <a:bodyPr/>
          <a:lstStyle/>
          <a:p>
            <a:fld id="{32CB0C62-0DB8-C642-A745-246B0A178BED}" type="slidenum">
              <a:rPr lang="en-US" smtClean="0"/>
              <a:t>11</a:t>
            </a:fld>
            <a:endParaRPr lang="en-US"/>
          </a:p>
        </p:txBody>
      </p:sp>
    </p:spTree>
    <p:extLst>
      <p:ext uri="{BB962C8B-B14F-4D97-AF65-F5344CB8AC3E}">
        <p14:creationId xmlns:p14="http://schemas.microsoft.com/office/powerpoint/2010/main" val="1993113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Summary:</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Prepare now for 2026 legal changes</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Train managers in ER and compliance</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Use HR metrics to drive decisions</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Be the “translator” between operations, law, and strategy</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Explore AI’s role in recruitment, admin, and engagement</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AI won’t replace HR—but HR that uses AI will outperform those who don’t.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GB" sz="1800" dirty="0">
                <a:effectLst/>
                <a:latin typeface="Cambria" panose="02040503050406030204" pitchFamily="18" charset="0"/>
                <a:ea typeface="MS Mincho" panose="02020609040205080304" pitchFamily="49" charset="-128"/>
                <a:cs typeface="Times New Roman" panose="02020603050405020304" pitchFamily="18" charset="0"/>
              </a:rPr>
              <a:t>Prepare now for legislative changes.</a:t>
            </a:r>
          </a:p>
          <a:p>
            <a:pPr marL="342900" lvl="0" indent="-342900">
              <a:lnSpc>
                <a:spcPct val="115000"/>
              </a:lnSpc>
              <a:spcAft>
                <a:spcPts val="1000"/>
              </a:spcAft>
              <a:buSzPts val="1000"/>
              <a:buFont typeface="Symbol" panose="05050102010706020507" pitchFamily="18" charset="2"/>
              <a:buChar char=""/>
              <a:tabLst>
                <a:tab pos="457200" algn="l"/>
              </a:tabLst>
            </a:pPr>
            <a:r>
              <a:rPr lang="en-GB" sz="1800" dirty="0">
                <a:effectLst/>
                <a:latin typeface="Cambria" panose="02040503050406030204" pitchFamily="18" charset="0"/>
                <a:ea typeface="MS Mincho" panose="02020609040205080304" pitchFamily="49" charset="-128"/>
                <a:cs typeface="Times New Roman" panose="02020603050405020304" pitchFamily="18" charset="0"/>
              </a:rPr>
              <a:t>Upskill your managers.</a:t>
            </a:r>
          </a:p>
          <a:p>
            <a:pPr marL="342900" lvl="0" indent="-342900">
              <a:lnSpc>
                <a:spcPct val="115000"/>
              </a:lnSpc>
              <a:spcAft>
                <a:spcPts val="1000"/>
              </a:spcAft>
              <a:buSzPts val="1000"/>
              <a:buFont typeface="Symbol" panose="05050102010706020507" pitchFamily="18" charset="2"/>
              <a:buChar char=""/>
              <a:tabLst>
                <a:tab pos="457200" algn="l"/>
              </a:tabLst>
            </a:pPr>
            <a:r>
              <a:rPr lang="en-GB" sz="1800" dirty="0">
                <a:effectLst/>
                <a:latin typeface="Cambria" panose="02040503050406030204" pitchFamily="18" charset="0"/>
                <a:ea typeface="MS Mincho" panose="02020609040205080304" pitchFamily="49" charset="-128"/>
                <a:cs typeface="Times New Roman" panose="02020603050405020304" pitchFamily="18" charset="0"/>
              </a:rPr>
              <a:t>Use data to anticipate workforce issues.</a:t>
            </a:r>
          </a:p>
          <a:p>
            <a:pPr marL="342900" lvl="0" indent="-342900">
              <a:lnSpc>
                <a:spcPct val="115000"/>
              </a:lnSpc>
              <a:spcAft>
                <a:spcPts val="1000"/>
              </a:spcAft>
              <a:buSzPts val="1000"/>
              <a:buFont typeface="Symbol" panose="05050102010706020507" pitchFamily="18" charset="2"/>
              <a:buChar char=""/>
              <a:tabLst>
                <a:tab pos="457200" algn="l"/>
              </a:tabLst>
            </a:pPr>
            <a:r>
              <a:rPr lang="en-GB" sz="1800" dirty="0">
                <a:effectLst/>
                <a:latin typeface="Cambria" panose="02040503050406030204" pitchFamily="18" charset="0"/>
                <a:ea typeface="MS Mincho" panose="02020609040205080304" pitchFamily="49" charset="-128"/>
                <a:cs typeface="Times New Roman" panose="02020603050405020304" pitchFamily="18" charset="0"/>
              </a:rPr>
              <a:t>Partner with operations and finance to align HR strategies.</a:t>
            </a:r>
          </a:p>
          <a:p>
            <a:pPr marL="342900" lvl="0" indent="-342900">
              <a:lnSpc>
                <a:spcPct val="115000"/>
              </a:lnSpc>
              <a:spcAft>
                <a:spcPts val="1000"/>
              </a:spcAft>
              <a:buSzPts val="1000"/>
              <a:buFont typeface="Symbol" panose="05050102010706020507" pitchFamily="18" charset="2"/>
              <a:buChar char=""/>
              <a:tabLst>
                <a:tab pos="457200" algn="l"/>
              </a:tabLst>
            </a:pPr>
            <a:r>
              <a:rPr lang="en-GB" sz="1800" dirty="0">
                <a:effectLst/>
                <a:latin typeface="Cambria" panose="02040503050406030204" pitchFamily="18" charset="0"/>
                <a:ea typeface="MS Mincho" panose="02020609040205080304" pitchFamily="49" charset="-128"/>
                <a:cs typeface="Times New Roman" panose="02020603050405020304" pitchFamily="18" charset="0"/>
              </a:rPr>
              <a:t>Start exploring how AI can streamline admin, support recruitment, and improve employee experience. AI won’t replace HR, but HR professionals who use AI will replace those who don’t."</a:t>
            </a:r>
          </a:p>
          <a:p>
            <a:endParaRPr lang="en-GB" dirty="0"/>
          </a:p>
        </p:txBody>
      </p:sp>
      <p:sp>
        <p:nvSpPr>
          <p:cNvPr id="4" name="Slide Number Placeholder 3"/>
          <p:cNvSpPr>
            <a:spLocks noGrp="1"/>
          </p:cNvSpPr>
          <p:nvPr>
            <p:ph type="sldNum" sz="quarter" idx="5"/>
          </p:nvPr>
        </p:nvSpPr>
        <p:spPr/>
        <p:txBody>
          <a:bodyPr/>
          <a:lstStyle/>
          <a:p>
            <a:fld id="{32CB0C62-0DB8-C642-A745-246B0A178BED}" type="slidenum">
              <a:rPr lang="en-US" smtClean="0"/>
              <a:t>12</a:t>
            </a:fld>
            <a:endParaRPr lang="en-US"/>
          </a:p>
        </p:txBody>
      </p:sp>
    </p:spTree>
    <p:extLst>
      <p:ext uri="{BB962C8B-B14F-4D97-AF65-F5344CB8AC3E}">
        <p14:creationId xmlns:p14="http://schemas.microsoft.com/office/powerpoint/2010/main" val="1997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Let’s open the floor to questions or reflections.</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Final thought:</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“HR is not about being nice. It's about being effective.”</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Effectiveness is about protecting the business, enabling people, and driving performance.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Effectiveness means protecting the business and empowering its people.</a:t>
            </a:r>
            <a:endParaRPr lang="en-GB" dirty="0"/>
          </a:p>
        </p:txBody>
      </p:sp>
      <p:sp>
        <p:nvSpPr>
          <p:cNvPr id="4" name="Slide Number Placeholder 3"/>
          <p:cNvSpPr>
            <a:spLocks noGrp="1"/>
          </p:cNvSpPr>
          <p:nvPr>
            <p:ph type="sldNum" sz="quarter" idx="5"/>
          </p:nvPr>
        </p:nvSpPr>
        <p:spPr/>
        <p:txBody>
          <a:bodyPr/>
          <a:lstStyle/>
          <a:p>
            <a:fld id="{32CB0C62-0DB8-C642-A745-246B0A178BED}" type="slidenum">
              <a:rPr lang="en-US" smtClean="0"/>
              <a:t>13</a:t>
            </a:fld>
            <a:endParaRPr lang="en-US"/>
          </a:p>
        </p:txBody>
      </p:sp>
    </p:spTree>
    <p:extLst>
      <p:ext uri="{BB962C8B-B14F-4D97-AF65-F5344CB8AC3E}">
        <p14:creationId xmlns:p14="http://schemas.microsoft.com/office/powerpoint/2010/main" val="45552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HR consultant, qualified employment lawyer, and workplace mediator.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Passionate about the power of HR but my background and interest is very much legal. </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we’re exploring the major HR challenges in the hospitality sector for 2025, and how HR can be a strategic partner under legal and operational pressure. What can we do to make a real different and protect the business.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We’re facing unprecedented changes in hospitality.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We’re in a perfect storm of change. </a:t>
            </a:r>
          </a:p>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With legal reforms, rising costs, and cultural shifts in the workforce, HR in hospitality needs to move from reactive to strategic. </a:t>
            </a:r>
          </a:p>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It’s not just about managing people—it’s about influencing commercial outcomes while staying legally sound.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Legal updates, financial strain, workforce expectations — these demand a shift in how HR operates.</a:t>
            </a:r>
          </a:p>
          <a:p>
            <a:pPr>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I’ll focus on challenges within the legal framework and discuss practical strategies. I also want to hear your views and experience!  Let’s make it interactive.</a:t>
            </a:r>
          </a:p>
          <a:p>
            <a:pPr>
              <a:buNone/>
            </a:pP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HR must be more than compliance—it must help shape the business's commercial success</a:t>
            </a:r>
          </a:p>
          <a:p>
            <a:pPr>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Cannot afford not to be heard anymore</a:t>
            </a:r>
            <a:endParaRPr lang="en-GB" dirty="0"/>
          </a:p>
        </p:txBody>
      </p:sp>
      <p:sp>
        <p:nvSpPr>
          <p:cNvPr id="4" name="Slide Number Placeholder 3"/>
          <p:cNvSpPr>
            <a:spLocks noGrp="1"/>
          </p:cNvSpPr>
          <p:nvPr>
            <p:ph type="sldNum" sz="quarter" idx="5"/>
          </p:nvPr>
        </p:nvSpPr>
        <p:spPr/>
        <p:txBody>
          <a:bodyPr/>
          <a:lstStyle/>
          <a:p>
            <a:fld id="{32CB0C62-0DB8-C642-A745-246B0A178BED}" type="slidenum">
              <a:rPr lang="en-US" smtClean="0"/>
              <a:t>2</a:t>
            </a:fld>
            <a:endParaRPr lang="en-US"/>
          </a:p>
        </p:txBody>
      </p:sp>
    </p:spTree>
    <p:extLst>
      <p:ext uri="{BB962C8B-B14F-4D97-AF65-F5344CB8AC3E}">
        <p14:creationId xmlns:p14="http://schemas.microsoft.com/office/powerpoint/2010/main" val="11004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Past pace minim wage increase impacting the sector as heavy staff cost – it is a people industry</a:t>
            </a:r>
          </a:p>
        </p:txBody>
      </p:sp>
      <p:sp>
        <p:nvSpPr>
          <p:cNvPr id="4" name="Slide Number Placeholder 3"/>
          <p:cNvSpPr>
            <a:spLocks noGrp="1"/>
          </p:cNvSpPr>
          <p:nvPr>
            <p:ph type="sldNum" sz="quarter" idx="5"/>
          </p:nvPr>
        </p:nvSpPr>
        <p:spPr/>
        <p:txBody>
          <a:bodyPr/>
          <a:lstStyle/>
          <a:p>
            <a:fld id="{32CB0C62-0DB8-C642-A745-246B0A178BED}" type="slidenum">
              <a:rPr lang="en-US" smtClean="0"/>
              <a:t>3</a:t>
            </a:fld>
            <a:endParaRPr lang="en-US"/>
          </a:p>
        </p:txBody>
      </p:sp>
    </p:spTree>
    <p:extLst>
      <p:ext uri="{BB962C8B-B14F-4D97-AF65-F5344CB8AC3E}">
        <p14:creationId xmlns:p14="http://schemas.microsoft.com/office/powerpoint/2010/main" val="128508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defRPr sz="1800"/>
            </a:pPr>
            <a:r>
              <a:rPr lang="en-US" sz="2800" dirty="0">
                <a:latin typeface="+mn-lt"/>
              </a:rPr>
              <a:t>What are the challenges that are going to impact HR in a time of fast pace legal changes</a:t>
            </a:r>
          </a:p>
          <a:p>
            <a:pPr marL="457200" indent="-457200">
              <a:buFont typeface="Arial" panose="020B0604020202020204" pitchFamily="34" charset="0"/>
              <a:buChar char="•"/>
              <a:defRPr sz="1800"/>
            </a:pPr>
            <a:r>
              <a:rPr lang="en-US" sz="2800" dirty="0">
                <a:latin typeface="+mn-lt"/>
              </a:rPr>
              <a:t>- high turnover – constant training?</a:t>
            </a:r>
          </a:p>
          <a:p>
            <a:pPr marL="457200" indent="-457200">
              <a:buFont typeface="Arial" panose="020B0604020202020204" pitchFamily="34" charset="0"/>
              <a:buChar char="•"/>
              <a:defRPr sz="1800"/>
            </a:pPr>
            <a:r>
              <a:rPr lang="en-US" sz="2800" dirty="0">
                <a:latin typeface="+mn-lt"/>
              </a:rPr>
              <a:t>Transient workforce</a:t>
            </a:r>
          </a:p>
          <a:p>
            <a:pPr marL="457200" indent="-457200">
              <a:buFont typeface="Arial" panose="020B0604020202020204" pitchFamily="34" charset="0"/>
              <a:buChar char="•"/>
              <a:defRPr sz="1800"/>
            </a:pPr>
            <a:r>
              <a:rPr lang="en-US" sz="2800" dirty="0">
                <a:latin typeface="+mn-lt"/>
              </a:rPr>
              <a:t>Precarious / flexible contract – political focus</a:t>
            </a:r>
          </a:p>
          <a:p>
            <a:pPr marL="457200" indent="-457200">
              <a:buFont typeface="Arial" panose="020B0604020202020204" pitchFamily="34" charset="0"/>
              <a:buChar char="•"/>
              <a:defRPr sz="1800"/>
            </a:pPr>
            <a:r>
              <a:rPr lang="en-US" sz="2800" dirty="0">
                <a:latin typeface="+mn-lt"/>
              </a:rPr>
              <a:t>The inclusivity challenges – ½ of the workforce neurodivergent?</a:t>
            </a:r>
          </a:p>
          <a:p>
            <a:pPr marL="1371600" lvl="2" indent="-457200">
              <a:buFont typeface="Arial" panose="020B0604020202020204" pitchFamily="34" charset="0"/>
              <a:buChar char="•"/>
              <a:defRPr sz="1800"/>
            </a:pPr>
            <a:r>
              <a:rPr lang="en-US" sz="2800" dirty="0">
                <a:latin typeface="+mn-lt"/>
              </a:rPr>
              <a:t>The burnout risk </a:t>
            </a:r>
          </a:p>
          <a:p>
            <a:pPr marL="457200" indent="-457200">
              <a:buFont typeface="Arial" panose="020B0604020202020204" pitchFamily="34" charset="0"/>
              <a:buChar char="•"/>
              <a:defRPr sz="1800"/>
            </a:pPr>
            <a:r>
              <a:rPr lang="en-US" sz="2800" dirty="0">
                <a:latin typeface="+mn-lt"/>
              </a:rPr>
              <a:t>Younger generation expectations: values, flexibility, well-being</a:t>
            </a:r>
          </a:p>
          <a:p>
            <a:pPr marL="1371600" lvl="2" indent="-457200">
              <a:buFont typeface="Arial" panose="020B0604020202020204" pitchFamily="34" charset="0"/>
              <a:buChar char="•"/>
              <a:defRPr sz="1800"/>
            </a:pPr>
            <a:r>
              <a:rPr lang="en-US" sz="2800" dirty="0">
                <a:latin typeface="+mn-lt"/>
              </a:rPr>
              <a:t>What does the Gen Z want from work? Coaching/culture/cause</a:t>
            </a:r>
          </a:p>
          <a:p>
            <a:pPr marL="1371600" lvl="2" indent="-457200">
              <a:buFont typeface="Arial" panose="020B0604020202020204" pitchFamily="34" charset="0"/>
              <a:buChar char="•"/>
              <a:defRPr sz="1800"/>
            </a:pPr>
            <a:r>
              <a:rPr lang="en-US" sz="2800" dirty="0">
                <a:latin typeface="+mn-lt"/>
              </a:rPr>
              <a:t>Managing intergenerational workforce / gap</a:t>
            </a:r>
          </a:p>
          <a:p>
            <a:pPr marL="457200" indent="-457200">
              <a:buFont typeface="Arial" panose="020B0604020202020204" pitchFamily="34" charset="0"/>
              <a:buChar char="•"/>
              <a:defRPr sz="1800"/>
            </a:pPr>
            <a:r>
              <a:rPr lang="en-US" sz="2800" dirty="0">
                <a:latin typeface="+mn-lt"/>
              </a:rPr>
              <a:t>High turnover &amp; transient workforce – 36% turnover average</a:t>
            </a:r>
          </a:p>
          <a:p>
            <a:pPr marL="457200" indent="-457200">
              <a:buFont typeface="Arial" panose="020B0604020202020204" pitchFamily="34" charset="0"/>
              <a:buChar char="•"/>
              <a:defRPr sz="1800"/>
            </a:pPr>
            <a:r>
              <a:rPr lang="en-US" sz="2800" dirty="0">
                <a:latin typeface="+mn-lt"/>
              </a:rPr>
              <a:t>GM acting as HR on site – HR often not as present</a:t>
            </a:r>
          </a:p>
          <a:p>
            <a:endParaRPr lang="en-GB" dirty="0"/>
          </a:p>
          <a:p>
            <a:endParaRPr lang="en-GB" dirty="0"/>
          </a:p>
          <a:p>
            <a:r>
              <a:rPr lang="en-GB" dirty="0"/>
              <a:t>Working hours</a:t>
            </a:r>
          </a:p>
          <a:p>
            <a:endParaRPr lang="en-GB" dirty="0"/>
          </a:p>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Hospitality remains tough work—physically and emotionally.</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Challenges include:</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High turnover </a:t>
            </a:r>
            <a:r>
              <a:rPr lang="en-US" sz="1800" b="1" dirty="0">
                <a:effectLst/>
                <a:latin typeface="Cambria" panose="02040503050406030204" pitchFamily="18" charset="0"/>
                <a:ea typeface="MS Mincho" panose="02020609040205080304" pitchFamily="49" charset="-128"/>
                <a:cs typeface="Times New Roman" panose="02020603050405020304" pitchFamily="18" charset="0"/>
              </a:rPr>
              <a:t>(36% vs. national average of 15%) – CIPD study suggests as high as 50%</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Precarious contracts (often misinterpreted as flexible)</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Demand for neuroinclusive and diverse workplaces</a:t>
            </a:r>
          </a:p>
          <a:p>
            <a:pPr>
              <a:lnSpc>
                <a:spcPct val="115000"/>
              </a:lnSpc>
              <a:spcAft>
                <a:spcPts val="1000"/>
              </a:spcAft>
              <a:buNone/>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b="0" i="0" dirty="0">
                <a:solidFill>
                  <a:srgbClr val="545D7E"/>
                </a:solidFill>
                <a:effectLst/>
                <a:latin typeface="Google Sans"/>
              </a:rPr>
              <a:t>Neurodivergent individuals may possess unique strengths such as exceptional attention to detail, creativity, and the ability to thrive in fast-paced or structured environments. </a:t>
            </a:r>
          </a:p>
          <a:p>
            <a:pPr>
              <a:lnSpc>
                <a:spcPct val="115000"/>
              </a:lnSpc>
              <a:spcAft>
                <a:spcPts val="1000"/>
              </a:spcAft>
              <a:buNone/>
            </a:pPr>
            <a:r>
              <a:rPr lang="en-US" sz="2800" b="0" i="0" dirty="0">
                <a:solidFill>
                  <a:srgbClr val="545D7E"/>
                </a:solidFill>
                <a:effectLst/>
                <a:latin typeface="Google Sans"/>
              </a:rPr>
              <a:t>Which can make them great assets to a hospitality business. </a:t>
            </a:r>
            <a:endParaRPr lang="en-US" sz="1800" b="0" i="0" dirty="0">
              <a:solidFill>
                <a:srgbClr val="545D7E"/>
              </a:solidFill>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1800" b="0" i="0" dirty="0">
                <a:solidFill>
                  <a:srgbClr val="545D7E"/>
                </a:solidFill>
                <a:effectLst/>
                <a:latin typeface="Cambria" panose="02040503050406030204" pitchFamily="18" charset="0"/>
                <a:ea typeface="MS Mincho" panose="02020609040205080304" pitchFamily="49" charset="-128"/>
                <a:cs typeface="Times New Roman" panose="02020603050405020304" pitchFamily="18" charset="0"/>
              </a:rPr>
              <a:t>But they also call for different management techniques</a:t>
            </a:r>
          </a:p>
          <a:p>
            <a:pPr>
              <a:lnSpc>
                <a:spcPct val="115000"/>
              </a:lnSpc>
              <a:spcAft>
                <a:spcPts val="1000"/>
              </a:spcAft>
              <a:buNone/>
            </a:pPr>
            <a:r>
              <a:rPr lang="en-US" sz="1800" b="0" i="0" dirty="0">
                <a:solidFill>
                  <a:srgbClr val="545D7E"/>
                </a:solidFill>
                <a:effectLst/>
                <a:latin typeface="Cambria" panose="02040503050406030204" pitchFamily="18" charset="0"/>
                <a:ea typeface="MS Mincho" panose="02020609040205080304" pitchFamily="49" charset="-128"/>
                <a:cs typeface="Times New Roman" panose="02020603050405020304" pitchFamily="18" charset="0"/>
              </a:rPr>
              <a:t>More prone to burn out, masking </a:t>
            </a:r>
            <a:r>
              <a:rPr lang="en-US" sz="1800" b="0" i="0" dirty="0" err="1">
                <a:solidFill>
                  <a:srgbClr val="545D7E"/>
                </a:solidFill>
                <a:effectLst/>
                <a:latin typeface="Cambria" panose="02040503050406030204" pitchFamily="18" charset="0"/>
                <a:ea typeface="MS Mincho" panose="02020609040205080304" pitchFamily="49" charset="-128"/>
                <a:cs typeface="Times New Roman" panose="02020603050405020304" pitchFamily="18" charset="0"/>
              </a:rPr>
              <a:t>behaviours</a:t>
            </a:r>
            <a:r>
              <a:rPr lang="en-US" sz="1800" b="0" i="0" dirty="0">
                <a:solidFill>
                  <a:srgbClr val="545D7E"/>
                </a:solidFill>
                <a:effectLst/>
                <a:latin typeface="Cambria" panose="02040503050406030204" pitchFamily="18" charset="0"/>
                <a:ea typeface="MS Mincho" panose="02020609040205080304" pitchFamily="49" charset="-128"/>
                <a:cs typeface="Times New Roman" panose="02020603050405020304" pitchFamily="18" charset="0"/>
              </a:rPr>
              <a:t> &amp; rejection sensitivity</a:t>
            </a:r>
          </a:p>
          <a:p>
            <a:pPr>
              <a:lnSpc>
                <a:spcPct val="115000"/>
              </a:lnSpc>
              <a:spcAft>
                <a:spcPts val="1000"/>
              </a:spcAft>
              <a:buNone/>
            </a:pPr>
            <a:r>
              <a:rPr lang="en-US" sz="1800" b="0" i="0" dirty="0">
                <a:solidFill>
                  <a:srgbClr val="545D7E"/>
                </a:solidFill>
                <a:effectLst/>
                <a:latin typeface="Cambria" panose="02040503050406030204" pitchFamily="18" charset="0"/>
                <a:ea typeface="MS Mincho" panose="02020609040205080304" pitchFamily="49" charset="-128"/>
                <a:cs typeface="Times New Roman" panose="02020603050405020304" pitchFamily="18" charset="0"/>
              </a:rPr>
              <a:t>More sensitive to changes that are potentially less controlled</a:t>
            </a:r>
          </a:p>
          <a:p>
            <a:pPr>
              <a:lnSpc>
                <a:spcPct val="115000"/>
              </a:lnSpc>
              <a:spcAft>
                <a:spcPts val="1000"/>
              </a:spcAft>
              <a:buNone/>
            </a:pPr>
            <a:r>
              <a:rPr lang="en-US" sz="1800" b="0" i="0" dirty="0">
                <a:solidFill>
                  <a:srgbClr val="545D7E"/>
                </a:solidFill>
                <a:effectLst/>
                <a:latin typeface="Cambria" panose="02040503050406030204" pitchFamily="18" charset="0"/>
                <a:ea typeface="MS Mincho" panose="02020609040205080304" pitchFamily="49" charset="-128"/>
                <a:cs typeface="Times New Roman" panose="02020603050405020304" pitchFamily="18" charset="0"/>
              </a:rPr>
              <a:t>Can find the environment </a:t>
            </a:r>
            <a:r>
              <a:rPr lang="en-US" sz="1800" b="0" i="0" dirty="0" err="1">
                <a:solidFill>
                  <a:srgbClr val="545D7E"/>
                </a:solidFill>
                <a:effectLst/>
                <a:latin typeface="Cambria" panose="02040503050406030204" pitchFamily="18" charset="0"/>
                <a:ea typeface="MS Mincho" panose="02020609040205080304" pitchFamily="49" charset="-128"/>
                <a:cs typeface="Times New Roman" panose="02020603050405020304" pitchFamily="18" charset="0"/>
              </a:rPr>
              <a:t>oversimulating</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Younger workers prioritize:</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Purpose over pay</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Flexibility and autonomy</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Well-being and ethical leadership</a:t>
            </a:r>
          </a:p>
          <a:p>
            <a:pPr>
              <a:lnSpc>
                <a:spcPct val="115000"/>
              </a:lnSpc>
              <a:spcAft>
                <a:spcPts val="1000"/>
              </a:spcAft>
              <a:buNone/>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The three C to engage the younger workforce</a:t>
            </a:r>
          </a:p>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Coaching and mentoring – value collaboration </a:t>
            </a:r>
          </a:p>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Culture – work life balance, promoting good mental health </a:t>
            </a:r>
          </a:p>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Cause – clear sense of purpose</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Understanding this shift is critical to attraction and retention.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This is not a passing trend—it’s the new baseline</a:t>
            </a:r>
          </a:p>
          <a:p>
            <a:pPr>
              <a:lnSpc>
                <a:spcPct val="115000"/>
              </a:lnSpc>
              <a:spcAft>
                <a:spcPts val="1000"/>
              </a:spcAf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2800" b="0" i="0" dirty="0">
                <a:solidFill>
                  <a:srgbClr val="004052"/>
                </a:solidFill>
                <a:effectLst/>
                <a:latin typeface="Inter"/>
              </a:rPr>
              <a:t>The sector employs more than 1.8 million Britons, supporting both young and old sections of the workforce. Workers aged 16 to 24 years make up around </a:t>
            </a:r>
            <a:r>
              <a:rPr lang="en-US" sz="2800" b="0" i="0" u="sng" dirty="0">
                <a:solidFill>
                  <a:srgbClr val="00A19A"/>
                </a:solidFill>
                <a:effectLst/>
                <a:latin typeface="Inter"/>
                <a:hlinkClick r:id="rId3"/>
              </a:rPr>
              <a:t>half of employees in some hospitality roles</a:t>
            </a:r>
            <a:r>
              <a:rPr lang="en-US" sz="2800" b="0" i="0" dirty="0">
                <a:solidFill>
                  <a:srgbClr val="004052"/>
                </a:solidFill>
                <a:effectLst/>
                <a:latin typeface="Inter"/>
              </a:rPr>
              <a:t>, including waiters and waitresses (50%), bar staff (48%), and coffee shop workers (48%). At the same time, over </a:t>
            </a:r>
            <a:r>
              <a:rPr lang="en-US" sz="2800" b="0" i="0" u="sng" dirty="0">
                <a:solidFill>
                  <a:srgbClr val="00A19A"/>
                </a:solidFill>
                <a:effectLst/>
                <a:latin typeface="Inter"/>
                <a:hlinkClick r:id="rId4"/>
              </a:rPr>
              <a:t>a third of workers in the UK’s hospitality sector</a:t>
            </a:r>
            <a:r>
              <a:rPr lang="en-US" sz="2800" b="0" i="0" dirty="0">
                <a:solidFill>
                  <a:srgbClr val="004052"/>
                </a:solidFill>
                <a:effectLst/>
                <a:latin typeface="Inter"/>
              </a:rPr>
              <a:t> are now over the age of 50. This is a sector that is supporting diversity and providing essential opportunities</a:t>
            </a:r>
            <a:endParaRPr lang="en-GB" dirty="0"/>
          </a:p>
          <a:p>
            <a:pPr algn="l" fontAlgn="base">
              <a:lnSpc>
                <a:spcPts val="2025"/>
              </a:lnSpc>
            </a:pPr>
            <a:endParaRPr lang="en-US" b="0" i="0" dirty="0">
              <a:solidFill>
                <a:srgbClr val="1C1C1C"/>
              </a:solidFill>
              <a:effectLst/>
              <a:latin typeface="helvetica-w01-roman"/>
            </a:endParaRPr>
          </a:p>
          <a:p>
            <a:pPr algn="l" fontAlgn="base">
              <a:lnSpc>
                <a:spcPts val="2025"/>
              </a:lnSpc>
            </a:pPr>
            <a:r>
              <a:rPr lang="en-US" b="0" i="0" dirty="0">
                <a:solidFill>
                  <a:srgbClr val="1C1C1C"/>
                </a:solidFill>
                <a:effectLst/>
                <a:latin typeface="helvetica-w01-roman"/>
              </a:rPr>
              <a:t>Not even mentioning the working time reg issues and health and safety challenges re younger workers</a:t>
            </a:r>
          </a:p>
          <a:p>
            <a:pPr algn="l" fontAlgn="base">
              <a:lnSpc>
                <a:spcPts val="2025"/>
              </a:lnSpc>
            </a:pPr>
            <a:endParaRPr lang="en-US" b="0" i="0" dirty="0">
              <a:solidFill>
                <a:srgbClr val="1C1C1C"/>
              </a:solidFill>
              <a:effectLst/>
              <a:latin typeface="helvetica-w01-roman"/>
            </a:endParaRPr>
          </a:p>
          <a:p>
            <a:endParaRPr lang="en-GB" dirty="0"/>
          </a:p>
        </p:txBody>
      </p:sp>
      <p:sp>
        <p:nvSpPr>
          <p:cNvPr id="4" name="Slide Number Placeholder 3"/>
          <p:cNvSpPr>
            <a:spLocks noGrp="1"/>
          </p:cNvSpPr>
          <p:nvPr>
            <p:ph type="sldNum" sz="quarter" idx="5"/>
          </p:nvPr>
        </p:nvSpPr>
        <p:spPr/>
        <p:txBody>
          <a:bodyPr/>
          <a:lstStyle/>
          <a:p>
            <a:fld id="{32CB0C62-0DB8-C642-A745-246B0A178BED}" type="slidenum">
              <a:rPr lang="en-US" smtClean="0"/>
              <a:t>4</a:t>
            </a:fld>
            <a:endParaRPr lang="en-US"/>
          </a:p>
        </p:txBody>
      </p:sp>
    </p:spTree>
    <p:extLst>
      <p:ext uri="{BB962C8B-B14F-4D97-AF65-F5344CB8AC3E}">
        <p14:creationId xmlns:p14="http://schemas.microsoft.com/office/powerpoint/2010/main" val="1899660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Key legal changes to prepare for:</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Sexual harassment reform: since Oct 2024, employers must proactively prevent incidents- expected to become “duty to take all reasonable steps” and to include third party harassment</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Unfair dismissal: potential reform to reduce qualifying periods</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Probation and SOSR dismissals: require greater procedural fairness</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Zero-hour contracts, guaranteed hours: new requirement to offer more stable terms after a set period and to give required notice for cancelling shifts which will bring interesting challenges especially when trying to cover shifts. </a:t>
            </a:r>
          </a:p>
          <a:p>
            <a:pPr>
              <a:lnSpc>
                <a:spcPct val="115000"/>
              </a:lnSpc>
              <a:spcAft>
                <a:spcPts val="1000"/>
              </a:spcAft>
              <a:buNone/>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New regime (diet coke) not likely to apply to redundancy and only half to SOSR</a:t>
            </a:r>
          </a:p>
          <a:p>
            <a:pPr>
              <a:lnSpc>
                <a:spcPct val="115000"/>
              </a:lnSpc>
              <a:spcAft>
                <a:spcPts val="1000"/>
              </a:spcAft>
              <a:buNone/>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SOSR splits as to applicability of s.98(4) ERA depending on whether reason relates to the employee or not . See new s.98ZZA(3) ERA.</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The condition in subsection (3) is that the reason for the dismissal must: • relate either to the employee’s conduct, or their capability or qualifications for performing the work for which they have been employed, • be that their continued employment would contravene a statutory duty or restriction, or • be for some other substantial reason, relating to the employee.</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Differing standards of fairness depending on when dismissed, what the reason is and how specific to the employee</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Gig economy / platform employees not under an umbrella or overarching contract of employment but engaged on repeated short-term contracts? • Could new s.98ZZA(5)(a) ERA which allows for regulations to effectively combine or tot up service be used in this context? • Further consultation forecast and no changes likely to be in force before 2026.</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Fire and re-hire</a:t>
            </a:r>
          </a:p>
          <a:p>
            <a:pPr>
              <a:lnSpc>
                <a:spcPct val="115000"/>
              </a:lnSpc>
              <a:spcAft>
                <a:spcPts val="1000"/>
              </a:spcAft>
              <a:buNone/>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Current framework</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Employment tribunals rarely challenge underlying rationale or subject business decision to significant scrutiny. • Following previous high-profile ‘fire and rehire’ cases, Code of Practice on Dismissal and Re-engagement came into force in July 2024 setting a process employers should follow when considering changes to employment contracts. • Sanction for non-compliance with Code is uplift to unfair dismissal award or protective award for failure to inform and consult.</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New regime</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The Bill will make a dismissal automatically unfair where reason for termination is: –employer sought to vary employee’s contract of employment and employee did not agree to the variation; or –to enable the employer to employ another person, or to re engage the employee, under a varied contract of employment to carry out substantially the same duties as the employee carried out before being dismissed.</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An employer can avoid a finding of automatically unfair dismissal if it shows: –</a:t>
            </a:r>
            <a:r>
              <a:rPr lang="en-US" sz="2800" b="1" dirty="0"/>
              <a:t>evidence of financial difficulties affecting its ability to carry on the business as a going concern or otherwise carry on the activities constituting the business</a:t>
            </a:r>
            <a:r>
              <a:rPr lang="en-US" sz="2800" dirty="0"/>
              <a:t>;</a:t>
            </a:r>
          </a:p>
          <a:p>
            <a:pPr>
              <a:lnSpc>
                <a:spcPct val="115000"/>
              </a:lnSpc>
              <a:spcAft>
                <a:spcPts val="1000"/>
              </a:spcAft>
              <a:buNone/>
            </a:pPr>
            <a:r>
              <a:rPr lang="en-US" sz="2800" dirty="0"/>
              <a:t>–changes were to eliminate, prevent, or significantly reduce or mitigate the effects of the financial difficulties; </a:t>
            </a:r>
          </a:p>
          <a:p>
            <a:pPr>
              <a:lnSpc>
                <a:spcPct val="115000"/>
              </a:lnSpc>
              <a:spcAft>
                <a:spcPts val="1000"/>
              </a:spcAft>
              <a:buNone/>
            </a:pPr>
            <a:r>
              <a:rPr lang="en-US" sz="2800" dirty="0"/>
              <a:t>need to make change in contractual terms was unavoidable; and </a:t>
            </a:r>
          </a:p>
          <a:p>
            <a:pPr>
              <a:lnSpc>
                <a:spcPct val="115000"/>
              </a:lnSpc>
              <a:spcAft>
                <a:spcPts val="1000"/>
              </a:spcAft>
              <a:buNone/>
            </a:pPr>
            <a:r>
              <a:rPr lang="en-US" sz="2800" dirty="0"/>
              <a:t>–the dismissal was fair in the circumstances with relevant factors including whether the business consulted with the employee, trade union or other employee representatives, and whether the employee was offered anything in return for agreeing to the variation</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HR must support line managers with training and frameworks that mitigate legal risk.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General managers will need training—not just in compliance, but in active people management. Missteps here can lead to costly tribunal claims and brand damage</a:t>
            </a:r>
          </a:p>
          <a:p>
            <a:pPr>
              <a:lnSpc>
                <a:spcPct val="115000"/>
              </a:lnSpc>
              <a:spcAft>
                <a:spcPts val="1000"/>
              </a:spcAf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2800" dirty="0" err="1"/>
              <a:t>Labour’s</a:t>
            </a:r>
            <a:r>
              <a:rPr lang="en-US" sz="2800" dirty="0"/>
              <a:t> promise to end exploitative zero hours contracts was powerfully simple, but the practical implementation of that is quite the opposite. In summary, the Bill gives “qualifying workers” the right to a “guaranteed hours offer” which “reflects” the hours worked over the course of a “reference period” (including an “initial reference period” and a “subsequent reference period”).</a:t>
            </a:r>
          </a:p>
          <a:p>
            <a:pPr>
              <a:lnSpc>
                <a:spcPct val="115000"/>
              </a:lnSpc>
              <a:spcAft>
                <a:spcPts val="1000"/>
              </a:spcAft>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Need to see how it will apply in practice</a:t>
            </a:r>
          </a:p>
          <a:p>
            <a:pPr>
              <a:lnSpc>
                <a:spcPct val="115000"/>
              </a:lnSpc>
              <a:spcAft>
                <a:spcPts val="1000"/>
              </a:spcAft>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But likely massive administrative</a:t>
            </a:r>
          </a:p>
          <a:p>
            <a:pPr>
              <a:lnSpc>
                <a:spcPct val="115000"/>
              </a:lnSpc>
              <a:spcAft>
                <a:spcPts val="1000"/>
              </a:spcAft>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2800" dirty="0"/>
              <a:t>Discretion for regulations to specify that the right will not apply if the worker is paid “more than a specified amount”, or has a contract which requires the employer to make work available for “more than a specified number of hours”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2CB0C62-0DB8-C642-A745-246B0A178BED}" type="slidenum">
              <a:rPr lang="en-US" smtClean="0"/>
              <a:t>5</a:t>
            </a:fld>
            <a:endParaRPr lang="en-US"/>
          </a:p>
        </p:txBody>
      </p:sp>
    </p:spTree>
    <p:extLst>
      <p:ext uri="{BB962C8B-B14F-4D97-AF65-F5344CB8AC3E}">
        <p14:creationId xmlns:p14="http://schemas.microsoft.com/office/powerpoint/2010/main" val="124059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3CABC-5FD8-5F9D-7161-EEAE28C67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7EB0AD-6FF7-039D-B794-67199D5EFD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40F9E5-84D2-AE0C-1BDA-C44F0B11D3D6}"/>
              </a:ext>
            </a:extLst>
          </p:cNvPr>
          <p:cNvSpPr>
            <a:spLocks noGrp="1"/>
          </p:cNvSpPr>
          <p:nvPr>
            <p:ph type="body" idx="1"/>
          </p:nvPr>
        </p:nvSpPr>
        <p:spPr/>
        <p:txBody>
          <a:bodyPr/>
          <a:lstStyle/>
          <a:p>
            <a:r>
              <a:rPr lang="en-US" dirty="0"/>
              <a:t>If an employer does not comply with the preventative duty, EHRC has the power to take enforcement action against the employer under the Equality Act 2006 which include powers to: • investigate an employer (s.20 Equality Act 2006) • issue an unlawful act notice if the employer is or has been the subject of an investigation under s.20, confirming that we have found an employer has breached the Act and requiring the employer to prepare an action plan setting out how it will remedy any continuing breach of the law and prevent future breaches (s.21 and s.22 Equality Act 2006) • enter into a formal, legally binding agreement with an employer to prevent future unlawful acts (s.23 Equality Act 2006) • ask the court for an injunction to restrain an employer from committing an unlawful act (s24 Equality Act 2006) EHRC can use enforcement powers to take action if they suspect the preventative duty has not been complied with. The preventative duty does not depend upon an incident of sexual harassment taking place to be enforceable.</a:t>
            </a:r>
          </a:p>
          <a:p>
            <a:endParaRPr lang="en-US" dirty="0"/>
          </a:p>
          <a:p>
            <a:r>
              <a:rPr lang="en-US" dirty="0"/>
              <a:t>“It ensures that there is no confusion or a perception that the threshold is lower for sexual harassment…Removing the discrepancy reduces uncertainty for employers and instead </a:t>
            </a:r>
            <a:r>
              <a:rPr lang="en-US" dirty="0" err="1"/>
              <a:t>emphasises</a:t>
            </a:r>
            <a:r>
              <a:rPr lang="en-US" dirty="0"/>
              <a:t> the thorough approach employers must take to prevent sexual harassment to avoid legal liability and additional financial penalty.” </a:t>
            </a:r>
          </a:p>
          <a:p>
            <a:endParaRPr lang="en-US" dirty="0"/>
          </a:p>
          <a:p>
            <a:r>
              <a:rPr lang="en-US" dirty="0"/>
              <a:t>Reasonable steps – </a:t>
            </a:r>
          </a:p>
          <a:p>
            <a:r>
              <a:rPr lang="en-US" dirty="0"/>
              <a:t>Need to be effective</a:t>
            </a:r>
          </a:p>
          <a:p>
            <a:r>
              <a:rPr lang="en-US" dirty="0"/>
              <a:t>Policies, implementation, monitoring, </a:t>
            </a:r>
          </a:p>
          <a:p>
            <a:r>
              <a:rPr lang="en-US" dirty="0"/>
              <a:t>Risk assessments are going to be key</a:t>
            </a:r>
          </a:p>
          <a:p>
            <a:r>
              <a:rPr lang="en-US" dirty="0"/>
              <a:t>Look at your risk factors </a:t>
            </a:r>
            <a:endParaRPr lang="en-GB" dirty="0"/>
          </a:p>
        </p:txBody>
      </p:sp>
      <p:sp>
        <p:nvSpPr>
          <p:cNvPr id="4" name="Slide Number Placeholder 3">
            <a:extLst>
              <a:ext uri="{FF2B5EF4-FFF2-40B4-BE49-F238E27FC236}">
                <a16:creationId xmlns:a16="http://schemas.microsoft.com/office/drawing/2014/main" id="{1BECD9D7-A1F1-6208-D80E-24F6EB0D5899}"/>
              </a:ext>
            </a:extLst>
          </p:cNvPr>
          <p:cNvSpPr>
            <a:spLocks noGrp="1"/>
          </p:cNvSpPr>
          <p:nvPr>
            <p:ph type="sldNum" sz="quarter" idx="5"/>
          </p:nvPr>
        </p:nvSpPr>
        <p:spPr/>
        <p:txBody>
          <a:bodyPr/>
          <a:lstStyle/>
          <a:p>
            <a:fld id="{32CB0C62-0DB8-C642-A745-246B0A178BED}" type="slidenum">
              <a:rPr lang="en-US" smtClean="0"/>
              <a:t>6</a:t>
            </a:fld>
            <a:endParaRPr lang="en-US"/>
          </a:p>
        </p:txBody>
      </p:sp>
    </p:spTree>
    <p:extLst>
      <p:ext uri="{BB962C8B-B14F-4D97-AF65-F5344CB8AC3E}">
        <p14:creationId xmlns:p14="http://schemas.microsoft.com/office/powerpoint/2010/main" val="3674688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F661A-4C31-E491-8FDA-7785CBB581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FA084F-D563-8236-91CA-4B4FFB663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98D74C-2699-965A-5690-808443695498}"/>
              </a:ext>
            </a:extLst>
          </p:cNvPr>
          <p:cNvSpPr>
            <a:spLocks noGrp="1"/>
          </p:cNvSpPr>
          <p:nvPr>
            <p:ph type="body" idx="1"/>
          </p:nvPr>
        </p:nvSpPr>
        <p:spPr/>
        <p:txBody>
          <a:bodyPr/>
          <a:lstStyle/>
          <a:p>
            <a:r>
              <a:rPr lang="en-GB" dirty="0"/>
              <a:t>Balance </a:t>
            </a:r>
            <a:r>
              <a:rPr lang="en-GB" dirty="0" err="1"/>
              <a:t>papertrail</a:t>
            </a:r>
            <a:r>
              <a:rPr lang="en-GB" dirty="0"/>
              <a:t> with increasing number of DSAR</a:t>
            </a:r>
          </a:p>
        </p:txBody>
      </p:sp>
      <p:sp>
        <p:nvSpPr>
          <p:cNvPr id="4" name="Slide Number Placeholder 3">
            <a:extLst>
              <a:ext uri="{FF2B5EF4-FFF2-40B4-BE49-F238E27FC236}">
                <a16:creationId xmlns:a16="http://schemas.microsoft.com/office/drawing/2014/main" id="{236714FD-E6D3-8C3D-37D9-99E31F4F69B7}"/>
              </a:ext>
            </a:extLst>
          </p:cNvPr>
          <p:cNvSpPr>
            <a:spLocks noGrp="1"/>
          </p:cNvSpPr>
          <p:nvPr>
            <p:ph type="sldNum" sz="quarter" idx="5"/>
          </p:nvPr>
        </p:nvSpPr>
        <p:spPr/>
        <p:txBody>
          <a:bodyPr/>
          <a:lstStyle/>
          <a:p>
            <a:fld id="{32CB0C62-0DB8-C642-A745-246B0A178BED}" type="slidenum">
              <a:rPr lang="en-US" smtClean="0"/>
              <a:t>7</a:t>
            </a:fld>
            <a:endParaRPr lang="en-US"/>
          </a:p>
        </p:txBody>
      </p:sp>
    </p:spTree>
    <p:extLst>
      <p:ext uri="{BB962C8B-B14F-4D97-AF65-F5344CB8AC3E}">
        <p14:creationId xmlns:p14="http://schemas.microsoft.com/office/powerpoint/2010/main" val="271171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58663-CBD6-E69C-6DF2-FA90274B58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813E44-A491-C2C3-08BD-B017795FB7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9B003E-3684-788C-09CE-67B58B730C7F}"/>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narrow scope of the financial difficulties exception makes it relevant only for a business on the verge of insolvency. </a:t>
            </a:r>
            <a:endParaRPr lang="en-GB" dirty="0"/>
          </a:p>
        </p:txBody>
      </p:sp>
      <p:sp>
        <p:nvSpPr>
          <p:cNvPr id="4" name="Slide Number Placeholder 3">
            <a:extLst>
              <a:ext uri="{FF2B5EF4-FFF2-40B4-BE49-F238E27FC236}">
                <a16:creationId xmlns:a16="http://schemas.microsoft.com/office/drawing/2014/main" id="{2B3A3FC7-541D-CE88-EDE0-D90DCCE207DB}"/>
              </a:ext>
            </a:extLst>
          </p:cNvPr>
          <p:cNvSpPr>
            <a:spLocks noGrp="1"/>
          </p:cNvSpPr>
          <p:nvPr>
            <p:ph type="sldNum" sz="quarter" idx="5"/>
          </p:nvPr>
        </p:nvSpPr>
        <p:spPr/>
        <p:txBody>
          <a:bodyPr/>
          <a:lstStyle/>
          <a:p>
            <a:fld id="{32CB0C62-0DB8-C642-A745-246B0A178BED}" type="slidenum">
              <a:rPr lang="en-US" smtClean="0"/>
              <a:t>8</a:t>
            </a:fld>
            <a:endParaRPr lang="en-US"/>
          </a:p>
        </p:txBody>
      </p:sp>
    </p:spTree>
    <p:extLst>
      <p:ext uri="{BB962C8B-B14F-4D97-AF65-F5344CB8AC3E}">
        <p14:creationId xmlns:p14="http://schemas.microsoft.com/office/powerpoint/2010/main" val="274721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8867A-33DA-F447-50D5-AFF296EE8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7E0FF-BF15-54C8-2DCF-E37D9A4B3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80F0AE-43F7-F3EE-F35D-D1D895444F11}"/>
              </a:ext>
            </a:extLst>
          </p:cNvPr>
          <p:cNvSpPr>
            <a:spLocks noGrp="1"/>
          </p:cNvSpPr>
          <p:nvPr>
            <p:ph type="body" idx="1"/>
          </p:nvPr>
        </p:nvSpPr>
        <p:spPr/>
        <p:txBody>
          <a:bodyPr/>
          <a:lstStyle/>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Key legal changes to prepare for:</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Sexual harassment reform: since Oct 2024, employers must proactively prevent incidents- expected to become “duty to take all reasonable steps” and to include third party harassment</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Unfair dismissal: potential reform to reduce qualifying periods</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Probation and SOSR dismissals: require greater procedural fairness</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 Zero-hour contracts, guaranteed hours: new requirement to offer more stable terms after a set period and to give required notice for cancelling shifts which will bring interesting challenges especially when trying to cover shifts. </a:t>
            </a:r>
          </a:p>
          <a:p>
            <a:pPr>
              <a:lnSpc>
                <a:spcPct val="115000"/>
              </a:lnSpc>
              <a:spcAft>
                <a:spcPts val="1000"/>
              </a:spcAft>
              <a:buNone/>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New regime (diet coke) not likely to apply to redundancy and only half to SOSR</a:t>
            </a:r>
          </a:p>
          <a:p>
            <a:pPr>
              <a:lnSpc>
                <a:spcPct val="115000"/>
              </a:lnSpc>
              <a:spcAft>
                <a:spcPts val="1000"/>
              </a:spcAft>
              <a:buNone/>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SOSR splits as to applicability of s.98(4) ERA depending on whether reason relates to the employee or not . See new s.98ZZA(3) ERA.</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The condition in subsection (3) is that the reason for the dismissal must: • relate either to the employee’s conduct, or their capability or qualifications for performing the work for which they have been employed, • be that their continued employment would contravene a statutory duty or restriction, or • be for some other substantial reason, relating to the employee.</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Differing standards of fairness depending on when dismissed, what the reason is and how specific to the employee</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Gig economy / platform employees not under an umbrella or overarching contract of employment but engaged on repeated short-term contracts? • Could new s.98ZZA(5)(a) ERA which allows for regulations to effectively combine or tot up service be used in this context? • Further consultation forecast and no changes likely to be in force before 2026.</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Fire and re-hire</a:t>
            </a:r>
          </a:p>
          <a:p>
            <a:pPr>
              <a:lnSpc>
                <a:spcPct val="115000"/>
              </a:lnSpc>
              <a:spcAft>
                <a:spcPts val="1000"/>
              </a:spcAft>
              <a:buNone/>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Current framework</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Employment tribunals rarely challenge underlying rationale or subject business decision to significant scrutiny. • Following previous high-profile ‘fire and rehire’ cases, Code of Practice on Dismissal and Re-engagement came into force in July 2024 setting a process employers should follow when considering changes to employment contracts. • Sanction for non-compliance with Code is uplift to unfair dismissal award or protective award for failure to inform and consult.</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New regime</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The Bill will make a dismissal automatically unfair where reason for termination is: –employer sought to vary employee’s contract of employment and employee did not agree to the variation; or –to enable the employer to employ another person, or to re engage the employee, under a varied contract of employment to carry out substantially the same duties as the employee carried out before being dismissed.</a:t>
            </a:r>
          </a:p>
          <a:p>
            <a:pPr>
              <a:lnSpc>
                <a:spcPct val="115000"/>
              </a:lnSpc>
              <a:spcAft>
                <a:spcPts val="1000"/>
              </a:spcAft>
              <a:buNone/>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t>An employer can avoid a finding of automatically unfair dismissal if it shows: –</a:t>
            </a:r>
            <a:r>
              <a:rPr lang="en-US" sz="2800" b="1" dirty="0"/>
              <a:t>evidence of financial difficulties affecting its ability to carry on the business as a going concern or otherwise carry on the activities constituting the business</a:t>
            </a:r>
            <a:r>
              <a:rPr lang="en-US" sz="2800" dirty="0"/>
              <a:t>;</a:t>
            </a:r>
          </a:p>
          <a:p>
            <a:pPr>
              <a:lnSpc>
                <a:spcPct val="115000"/>
              </a:lnSpc>
              <a:spcAft>
                <a:spcPts val="1000"/>
              </a:spcAft>
              <a:buNone/>
            </a:pPr>
            <a:r>
              <a:rPr lang="en-US" sz="2800" dirty="0"/>
              <a:t>–changes were to eliminate, prevent, or significantly reduce or mitigate the effects of the financial difficulties; </a:t>
            </a:r>
          </a:p>
          <a:p>
            <a:pPr>
              <a:lnSpc>
                <a:spcPct val="115000"/>
              </a:lnSpc>
              <a:spcAft>
                <a:spcPts val="1000"/>
              </a:spcAft>
              <a:buNone/>
            </a:pPr>
            <a:r>
              <a:rPr lang="en-US" sz="2800" dirty="0"/>
              <a:t>need to make change in contractual terms was unavoidable; and </a:t>
            </a:r>
          </a:p>
          <a:p>
            <a:pPr>
              <a:lnSpc>
                <a:spcPct val="115000"/>
              </a:lnSpc>
              <a:spcAft>
                <a:spcPts val="1000"/>
              </a:spcAft>
              <a:buNone/>
            </a:pPr>
            <a:r>
              <a:rPr lang="en-US" sz="2800" dirty="0"/>
              <a:t>–the dismissal was fair in the circumstances with relevant factors including whether the business consulted with the employee, trade union or other employee representatives, and whether the employee was offered anything in return for agreeing to the variation</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r>
              <a:rPr lang="en-US" sz="1800" dirty="0">
                <a:effectLst/>
                <a:latin typeface="Cambria" panose="02040503050406030204" pitchFamily="18" charset="0"/>
                <a:ea typeface="MS Mincho" panose="02020609040205080304" pitchFamily="49" charset="-128"/>
                <a:cs typeface="Times New Roman" panose="02020603050405020304" pitchFamily="18" charset="0"/>
              </a:rPr>
              <a:t>HR must support line managers with training and frameworks that mitigate legal risk.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General managers will need training—not just in compliance, but in active people management. Missteps here can lead to costly tribunal claims and brand damage</a:t>
            </a:r>
          </a:p>
          <a:p>
            <a:pPr>
              <a:lnSpc>
                <a:spcPct val="115000"/>
              </a:lnSpc>
              <a:spcAft>
                <a:spcPts val="1000"/>
              </a:spcAf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2800" dirty="0" err="1"/>
              <a:t>Labour’s</a:t>
            </a:r>
            <a:r>
              <a:rPr lang="en-US" sz="2800" dirty="0"/>
              <a:t> promise to end exploitative zero hours contracts was powerfully simple, but the practical implementation of that is quite the opposite. In summary, the Bill gives “qualifying workers” the right to a “guaranteed hours offer” which “reflects” the hours worked over the course of a “reference period” (including an “initial reference period” and a “subsequent reference period”).</a:t>
            </a:r>
          </a:p>
          <a:p>
            <a:pPr>
              <a:lnSpc>
                <a:spcPct val="115000"/>
              </a:lnSpc>
              <a:spcAft>
                <a:spcPts val="1000"/>
              </a:spcAft>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Need to see how it will apply in practice</a:t>
            </a:r>
          </a:p>
          <a:p>
            <a:pPr>
              <a:lnSpc>
                <a:spcPct val="115000"/>
              </a:lnSpc>
              <a:spcAft>
                <a:spcPts val="1000"/>
              </a:spcAft>
            </a:pPr>
            <a:r>
              <a:rPr lang="en-US" sz="2800" dirty="0">
                <a:effectLst/>
                <a:latin typeface="Cambria" panose="02040503050406030204" pitchFamily="18" charset="0"/>
                <a:ea typeface="MS Mincho" panose="02020609040205080304" pitchFamily="49" charset="-128"/>
                <a:cs typeface="Times New Roman" panose="02020603050405020304" pitchFamily="18" charset="0"/>
              </a:rPr>
              <a:t>But likely massive administrative</a:t>
            </a:r>
          </a:p>
          <a:p>
            <a:pPr>
              <a:lnSpc>
                <a:spcPct val="115000"/>
              </a:lnSpc>
              <a:spcAft>
                <a:spcPts val="1000"/>
              </a:spcAft>
            </a:pP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2800" dirty="0"/>
              <a:t>Discretion for regulations to specify that the right will not apply if the worker is paid “more than a specified amount”, or has a contract which requires the employer to make work available for “more than a specified number of hours”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A4285785-66CD-B89E-D34D-23C272E9DBDA}"/>
              </a:ext>
            </a:extLst>
          </p:cNvPr>
          <p:cNvSpPr>
            <a:spLocks noGrp="1"/>
          </p:cNvSpPr>
          <p:nvPr>
            <p:ph type="sldNum" sz="quarter" idx="5"/>
          </p:nvPr>
        </p:nvSpPr>
        <p:spPr/>
        <p:txBody>
          <a:bodyPr/>
          <a:lstStyle/>
          <a:p>
            <a:fld id="{32CB0C62-0DB8-C642-A745-246B0A178BED}" type="slidenum">
              <a:rPr lang="en-US" smtClean="0"/>
              <a:t>9</a:t>
            </a:fld>
            <a:endParaRPr lang="en-US"/>
          </a:p>
        </p:txBody>
      </p:sp>
    </p:spTree>
    <p:extLst>
      <p:ext uri="{BB962C8B-B14F-4D97-AF65-F5344CB8AC3E}">
        <p14:creationId xmlns:p14="http://schemas.microsoft.com/office/powerpoint/2010/main" val="385823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ront Cover_Alternate">
    <p:bg>
      <p:bgPr>
        <a:solidFill>
          <a:srgbClr val="50C878"/>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9506B8-FCD1-2539-EC8C-0FEC937FCEAC}"/>
              </a:ext>
            </a:extLst>
          </p:cNvPr>
          <p:cNvSpPr>
            <a:spLocks noGrp="1"/>
          </p:cNvSpPr>
          <p:nvPr>
            <p:ph type="pic" sz="quarter" idx="14"/>
          </p:nvPr>
        </p:nvSpPr>
        <p:spPr>
          <a:xfrm>
            <a:off x="0" y="0"/>
            <a:ext cx="12192000" cy="6858000"/>
          </a:xfrm>
          <a:prstGeom prst="rect">
            <a:avLst/>
          </a:prstGeom>
        </p:spPr>
        <p:txBody>
          <a:bodyPr/>
          <a:lstStyle/>
          <a:p>
            <a:endParaRPr lang="en-US"/>
          </a:p>
        </p:txBody>
      </p:sp>
      <p:sp>
        <p:nvSpPr>
          <p:cNvPr id="9" name="Title 1">
            <a:extLst>
              <a:ext uri="{FF2B5EF4-FFF2-40B4-BE49-F238E27FC236}">
                <a16:creationId xmlns:a16="http://schemas.microsoft.com/office/drawing/2014/main" id="{994F086E-73F9-0E74-896F-67794F49A36A}"/>
              </a:ext>
            </a:extLst>
          </p:cNvPr>
          <p:cNvSpPr>
            <a:spLocks noGrp="1"/>
          </p:cNvSpPr>
          <p:nvPr>
            <p:ph type="title" hasCustomPrompt="1"/>
          </p:nvPr>
        </p:nvSpPr>
        <p:spPr>
          <a:xfrm>
            <a:off x="432262" y="2766219"/>
            <a:ext cx="5578394" cy="1325563"/>
          </a:xfrm>
          <a:prstGeom prst="rect">
            <a:avLst/>
          </a:prstGeom>
        </p:spPr>
        <p:txBody>
          <a:bodyPr lIns="0" tIns="0" rIns="0" bIns="0"/>
          <a:lstStyle>
            <a:lvl1pPr>
              <a:defRPr sz="5400" b="1" i="0">
                <a:latin typeface="Montserrat" pitchFamily="2" charset="77"/>
              </a:defRPr>
            </a:lvl1pPr>
          </a:lstStyle>
          <a:p>
            <a:r>
              <a:rPr lang="en-GB" dirty="0"/>
              <a:t>Edit front cover title here</a:t>
            </a:r>
            <a:endParaRPr lang="en-US" dirty="0"/>
          </a:p>
        </p:txBody>
      </p:sp>
      <p:sp>
        <p:nvSpPr>
          <p:cNvPr id="34" name="Footer Placeholder 41">
            <a:extLst>
              <a:ext uri="{FF2B5EF4-FFF2-40B4-BE49-F238E27FC236}">
                <a16:creationId xmlns:a16="http://schemas.microsoft.com/office/drawing/2014/main" id="{CEA0D308-62D4-861B-ECA4-6DD3096FBC0F}"/>
              </a:ext>
            </a:extLst>
          </p:cNvPr>
          <p:cNvSpPr>
            <a:spLocks noGrp="1"/>
          </p:cNvSpPr>
          <p:nvPr>
            <p:ph type="ftr" sz="quarter" idx="12"/>
          </p:nvPr>
        </p:nvSpPr>
        <p:spPr>
          <a:xfrm>
            <a:off x="432260" y="6251171"/>
            <a:ext cx="4114800" cy="174566"/>
          </a:xfrm>
          <a:prstGeom prst="rect">
            <a:avLst/>
          </a:prstGeom>
        </p:spPr>
        <p:txBody>
          <a:bodyPr/>
          <a:lstStyle>
            <a:lvl1pPr>
              <a:defRPr b="1" i="0">
                <a:latin typeface="Montserrat SemiBold" pitchFamily="2" charset="77"/>
              </a:defRPr>
            </a:lvl1pPr>
          </a:lstStyle>
          <a:p>
            <a:r>
              <a:rPr lang="en-US"/>
              <a:t>22 May 2025 - HR challenges - EML</a:t>
            </a:r>
            <a:endParaRPr lang="en-US" dirty="0"/>
          </a:p>
        </p:txBody>
      </p:sp>
      <p:sp>
        <p:nvSpPr>
          <p:cNvPr id="35" name="Slide Number Placeholder 42">
            <a:extLst>
              <a:ext uri="{FF2B5EF4-FFF2-40B4-BE49-F238E27FC236}">
                <a16:creationId xmlns:a16="http://schemas.microsoft.com/office/drawing/2014/main" id="{67227AFC-9F68-562C-8B21-245556C2AF2F}"/>
              </a:ext>
            </a:extLst>
          </p:cNvPr>
          <p:cNvSpPr>
            <a:spLocks noGrp="1"/>
          </p:cNvSpPr>
          <p:nvPr>
            <p:ph type="sldNum" sz="quarter" idx="13"/>
          </p:nvPr>
        </p:nvSpPr>
        <p:spPr>
          <a:xfrm>
            <a:off x="9016537" y="6251171"/>
            <a:ext cx="2743200" cy="174565"/>
          </a:xfrm>
          <a:prstGeom prst="rect">
            <a:avLst/>
          </a:prstGeom>
        </p:spPr>
        <p:txBody>
          <a:bodyPr/>
          <a:lstStyle>
            <a:lvl1pPr>
              <a:defRPr b="1" i="0">
                <a:latin typeface="Montserrat SemiBold" pitchFamily="2" charset="77"/>
              </a:defRPr>
            </a:lvl1pPr>
          </a:lstStyle>
          <a:p>
            <a:r>
              <a:rPr lang="en-US" dirty="0"/>
              <a:t> </a:t>
            </a:r>
            <a:r>
              <a:rPr lang="en-US" dirty="0" err="1"/>
              <a:t>www.acorn-ind.co.uk</a:t>
            </a:r>
            <a:r>
              <a:rPr lang="en-US" dirty="0"/>
              <a:t>    |    </a:t>
            </a:r>
            <a:fld id="{37434325-71BC-B84F-87CE-DEEEF251D745}" type="slidenum">
              <a:rPr lang="en-US" smtClean="0"/>
              <a:pPr/>
              <a:t>‹#›</a:t>
            </a:fld>
            <a:endParaRPr lang="en-US" dirty="0"/>
          </a:p>
        </p:txBody>
      </p:sp>
      <p:pic>
        <p:nvPicPr>
          <p:cNvPr id="7" name="Picture 6" descr="A black and white logo&#10;&#10;Description automatically generated">
            <a:extLst>
              <a:ext uri="{FF2B5EF4-FFF2-40B4-BE49-F238E27FC236}">
                <a16:creationId xmlns:a16="http://schemas.microsoft.com/office/drawing/2014/main" id="{C8D00915-6935-4A7B-0EC2-FD173724D2C1}"/>
              </a:ext>
            </a:extLst>
          </p:cNvPr>
          <p:cNvPicPr>
            <a:picLocks noChangeAspect="1"/>
          </p:cNvPicPr>
          <p:nvPr userDrawn="1"/>
        </p:nvPicPr>
        <p:blipFill>
          <a:blip r:embed="rId2"/>
          <a:stretch>
            <a:fillRect/>
          </a:stretch>
        </p:blipFill>
        <p:spPr>
          <a:xfrm>
            <a:off x="432260" y="786993"/>
            <a:ext cx="2079292" cy="823777"/>
          </a:xfrm>
          <a:prstGeom prst="rect">
            <a:avLst/>
          </a:prstGeom>
        </p:spPr>
      </p:pic>
    </p:spTree>
    <p:extLst>
      <p:ext uri="{BB962C8B-B14F-4D97-AF65-F5344CB8AC3E}">
        <p14:creationId xmlns:p14="http://schemas.microsoft.com/office/powerpoint/2010/main" val="224849442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ront Cover_Alternate">
    <p:bg>
      <p:bgPr>
        <a:solidFill>
          <a:srgbClr val="50C878"/>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79BB79E-9300-BCCD-068C-AF6F5CB6912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60" r="31613" b="10956"/>
          <a:stretch/>
        </p:blipFill>
        <p:spPr>
          <a:xfrm>
            <a:off x="3556800" y="206702"/>
            <a:ext cx="8635200" cy="6219034"/>
          </a:xfrm>
          <a:prstGeom prst="rect">
            <a:avLst/>
          </a:prstGeom>
        </p:spPr>
      </p:pic>
      <p:sp>
        <p:nvSpPr>
          <p:cNvPr id="9" name="Title 1">
            <a:extLst>
              <a:ext uri="{FF2B5EF4-FFF2-40B4-BE49-F238E27FC236}">
                <a16:creationId xmlns:a16="http://schemas.microsoft.com/office/drawing/2014/main" id="{994F086E-73F9-0E74-896F-67794F49A36A}"/>
              </a:ext>
            </a:extLst>
          </p:cNvPr>
          <p:cNvSpPr>
            <a:spLocks noGrp="1"/>
          </p:cNvSpPr>
          <p:nvPr>
            <p:ph type="title" hasCustomPrompt="1"/>
          </p:nvPr>
        </p:nvSpPr>
        <p:spPr>
          <a:xfrm>
            <a:off x="432262" y="2766219"/>
            <a:ext cx="5578394" cy="1325563"/>
          </a:xfrm>
          <a:prstGeom prst="rect">
            <a:avLst/>
          </a:prstGeom>
        </p:spPr>
        <p:txBody>
          <a:bodyPr lIns="0" tIns="0" rIns="0" bIns="0"/>
          <a:lstStyle>
            <a:lvl1pPr>
              <a:defRPr sz="5400" b="1" i="0">
                <a:latin typeface="Montserrat" pitchFamily="2" charset="77"/>
              </a:defRPr>
            </a:lvl1pPr>
          </a:lstStyle>
          <a:p>
            <a:r>
              <a:rPr lang="en-GB" dirty="0"/>
              <a:t>Edit front cover title here</a:t>
            </a:r>
            <a:endParaRPr lang="en-US" dirty="0"/>
          </a:p>
        </p:txBody>
      </p:sp>
      <p:sp>
        <p:nvSpPr>
          <p:cNvPr id="34" name="Footer Placeholder 41">
            <a:extLst>
              <a:ext uri="{FF2B5EF4-FFF2-40B4-BE49-F238E27FC236}">
                <a16:creationId xmlns:a16="http://schemas.microsoft.com/office/drawing/2014/main" id="{CEA0D308-62D4-861B-ECA4-6DD3096FBC0F}"/>
              </a:ext>
            </a:extLst>
          </p:cNvPr>
          <p:cNvSpPr>
            <a:spLocks noGrp="1"/>
          </p:cNvSpPr>
          <p:nvPr>
            <p:ph type="ftr" sz="quarter" idx="12"/>
          </p:nvPr>
        </p:nvSpPr>
        <p:spPr>
          <a:xfrm>
            <a:off x="432260" y="6251171"/>
            <a:ext cx="4114800" cy="174566"/>
          </a:xfrm>
          <a:prstGeom prst="rect">
            <a:avLst/>
          </a:prstGeom>
        </p:spPr>
        <p:txBody>
          <a:bodyPr/>
          <a:lstStyle>
            <a:lvl1pPr>
              <a:defRPr b="1" i="0">
                <a:latin typeface="Montserrat SemiBold" pitchFamily="2" charset="77"/>
              </a:defRPr>
            </a:lvl1pPr>
          </a:lstStyle>
          <a:p>
            <a:r>
              <a:rPr lang="en-US"/>
              <a:t>22 May 2025 - HR challenges - EML</a:t>
            </a:r>
            <a:endParaRPr lang="en-US" dirty="0"/>
          </a:p>
        </p:txBody>
      </p:sp>
      <p:sp>
        <p:nvSpPr>
          <p:cNvPr id="35" name="Slide Number Placeholder 42">
            <a:extLst>
              <a:ext uri="{FF2B5EF4-FFF2-40B4-BE49-F238E27FC236}">
                <a16:creationId xmlns:a16="http://schemas.microsoft.com/office/drawing/2014/main" id="{67227AFC-9F68-562C-8B21-245556C2AF2F}"/>
              </a:ext>
            </a:extLst>
          </p:cNvPr>
          <p:cNvSpPr>
            <a:spLocks noGrp="1"/>
          </p:cNvSpPr>
          <p:nvPr>
            <p:ph type="sldNum" sz="quarter" idx="13"/>
          </p:nvPr>
        </p:nvSpPr>
        <p:spPr>
          <a:xfrm>
            <a:off x="9016537" y="6251171"/>
            <a:ext cx="2743200" cy="174565"/>
          </a:xfrm>
          <a:prstGeom prst="rect">
            <a:avLst/>
          </a:prstGeom>
        </p:spPr>
        <p:txBody>
          <a:bodyPr/>
          <a:lstStyle>
            <a:lvl1pPr>
              <a:defRPr b="1" i="0">
                <a:latin typeface="Montserrat SemiBold" pitchFamily="2" charset="77"/>
              </a:defRPr>
            </a:lvl1pPr>
          </a:lstStyle>
          <a:p>
            <a:r>
              <a:rPr lang="en-US" dirty="0"/>
              <a:t>EML |    </a:t>
            </a:r>
            <a:fld id="{37434325-71BC-B84F-87CE-DEEEF251D745}" type="slidenum">
              <a:rPr lang="en-US" smtClean="0"/>
              <a:pPr/>
              <a:t>‹#›</a:t>
            </a:fld>
            <a:endParaRPr lang="en-US" dirty="0"/>
          </a:p>
        </p:txBody>
      </p:sp>
      <p:pic>
        <p:nvPicPr>
          <p:cNvPr id="7" name="Picture 6" descr="A black and white logo&#10;&#10;Description automatically generated">
            <a:extLst>
              <a:ext uri="{FF2B5EF4-FFF2-40B4-BE49-F238E27FC236}">
                <a16:creationId xmlns:a16="http://schemas.microsoft.com/office/drawing/2014/main" id="{C8D00915-6935-4A7B-0EC2-FD173724D2C1}"/>
              </a:ext>
            </a:extLst>
          </p:cNvPr>
          <p:cNvPicPr>
            <a:picLocks noChangeAspect="1"/>
          </p:cNvPicPr>
          <p:nvPr userDrawn="1"/>
        </p:nvPicPr>
        <p:blipFill>
          <a:blip r:embed="rId4"/>
          <a:stretch>
            <a:fillRect/>
          </a:stretch>
        </p:blipFill>
        <p:spPr>
          <a:xfrm>
            <a:off x="432260" y="786993"/>
            <a:ext cx="2079292" cy="823777"/>
          </a:xfrm>
          <a:prstGeom prst="rect">
            <a:avLst/>
          </a:prstGeom>
        </p:spPr>
      </p:pic>
    </p:spTree>
    <p:extLst>
      <p:ext uri="{BB962C8B-B14F-4D97-AF65-F5344CB8AC3E}">
        <p14:creationId xmlns:p14="http://schemas.microsoft.com/office/powerpoint/2010/main" val="303049557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FEE2277-D4DB-657A-74E6-A117B4D93787}"/>
              </a:ext>
            </a:extLst>
          </p:cNvPr>
          <p:cNvSpPr/>
          <p:nvPr userDrawn="1"/>
        </p:nvSpPr>
        <p:spPr>
          <a:xfrm>
            <a:off x="0" y="809104"/>
            <a:ext cx="6096000" cy="6048895"/>
          </a:xfrm>
          <a:prstGeom prst="rect">
            <a:avLst/>
          </a:prstGeom>
          <a:solidFill>
            <a:srgbClr val="F0F4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B81590-E837-C915-0DBC-BB895187D92E}"/>
              </a:ext>
            </a:extLst>
          </p:cNvPr>
          <p:cNvSpPr/>
          <p:nvPr userDrawn="1"/>
        </p:nvSpPr>
        <p:spPr>
          <a:xfrm>
            <a:off x="0" y="-38794"/>
            <a:ext cx="12191998" cy="951918"/>
          </a:xfrm>
          <a:prstGeom prst="rect">
            <a:avLst/>
          </a:prstGeom>
          <a:solidFill>
            <a:srgbClr val="50C8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9646791F-6E47-0F3B-9405-8ECE0C5CEF6D}"/>
              </a:ext>
            </a:extLst>
          </p:cNvPr>
          <p:cNvSpPr>
            <a:spLocks noGrp="1"/>
          </p:cNvSpPr>
          <p:nvPr>
            <p:ph type="title"/>
          </p:nvPr>
        </p:nvSpPr>
        <p:spPr>
          <a:xfrm>
            <a:off x="432262" y="338052"/>
            <a:ext cx="4437611" cy="188422"/>
          </a:xfrm>
          <a:prstGeom prst="rect">
            <a:avLst/>
          </a:prstGeom>
        </p:spPr>
        <p:txBody>
          <a:bodyPr lIns="0" tIns="0" rIns="0" bIns="0"/>
          <a:lstStyle>
            <a:lvl1pPr>
              <a:defRPr sz="1400" b="1" i="0">
                <a:solidFill>
                  <a:schemeClr val="bg1"/>
                </a:solidFill>
                <a:latin typeface="Montserrat SemiBold" pitchFamily="2" charset="77"/>
              </a:defRPr>
            </a:lvl1pPr>
          </a:lstStyle>
          <a:p>
            <a:r>
              <a:rPr lang="en-GB" dirty="0"/>
              <a:t>Click to edit Master title style</a:t>
            </a:r>
            <a:endParaRPr lang="en-US" dirty="0"/>
          </a:p>
        </p:txBody>
      </p:sp>
      <p:sp>
        <p:nvSpPr>
          <p:cNvPr id="36" name="Picture Placeholder 35">
            <a:extLst>
              <a:ext uri="{FF2B5EF4-FFF2-40B4-BE49-F238E27FC236}">
                <a16:creationId xmlns:a16="http://schemas.microsoft.com/office/drawing/2014/main" id="{EC61F11C-F55B-AF5E-C083-54085FA637CD}"/>
              </a:ext>
            </a:extLst>
          </p:cNvPr>
          <p:cNvSpPr>
            <a:spLocks noGrp="1"/>
          </p:cNvSpPr>
          <p:nvPr>
            <p:ph type="pic" sz="quarter" idx="11"/>
          </p:nvPr>
        </p:nvSpPr>
        <p:spPr>
          <a:xfrm>
            <a:off x="5403271" y="1993727"/>
            <a:ext cx="6788727" cy="3144434"/>
          </a:xfrm>
          <a:prstGeom prst="rect">
            <a:avLst/>
          </a:prstGeom>
        </p:spPr>
        <p:txBody>
          <a:bodyPr/>
          <a:lstStyle>
            <a:lvl1pPr>
              <a:defRPr>
                <a:latin typeface="Montserrat" pitchFamily="2" charset="77"/>
              </a:defRPr>
            </a:lvl1pPr>
          </a:lstStyle>
          <a:p>
            <a:endParaRPr lang="en-US" dirty="0"/>
          </a:p>
        </p:txBody>
      </p:sp>
      <p:sp>
        <p:nvSpPr>
          <p:cNvPr id="37" name="Text Placeholder 3">
            <a:extLst>
              <a:ext uri="{FF2B5EF4-FFF2-40B4-BE49-F238E27FC236}">
                <a16:creationId xmlns:a16="http://schemas.microsoft.com/office/drawing/2014/main" id="{3D6A194B-6847-1AFE-2150-2F70F6E3422B}"/>
              </a:ext>
            </a:extLst>
          </p:cNvPr>
          <p:cNvSpPr>
            <a:spLocks noGrp="1"/>
          </p:cNvSpPr>
          <p:nvPr>
            <p:ph type="body" sz="half" idx="2"/>
          </p:nvPr>
        </p:nvSpPr>
        <p:spPr>
          <a:xfrm>
            <a:off x="432262" y="3013747"/>
            <a:ext cx="3932237" cy="2042738"/>
          </a:xfrm>
          <a:prstGeom prst="rect">
            <a:avLst/>
          </a:prstGeom>
        </p:spPr>
        <p:txBody>
          <a:bodyPr lIns="0" tIns="0" rIns="0" bIns="0" anchor="t" anchorCtr="0"/>
          <a:lstStyle>
            <a:lvl1pPr marL="0" indent="0">
              <a:buNone/>
              <a:defRPr sz="1200">
                <a:solidFill>
                  <a:srgbClr val="414042"/>
                </a:solidFill>
                <a:latin typeface="Cabi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Footer Placeholder 41">
            <a:extLst>
              <a:ext uri="{FF2B5EF4-FFF2-40B4-BE49-F238E27FC236}">
                <a16:creationId xmlns:a16="http://schemas.microsoft.com/office/drawing/2014/main" id="{2F4DC397-B673-36C0-A199-1BA071525F44}"/>
              </a:ext>
            </a:extLst>
          </p:cNvPr>
          <p:cNvSpPr>
            <a:spLocks noGrp="1"/>
          </p:cNvSpPr>
          <p:nvPr>
            <p:ph type="ftr" sz="quarter" idx="12"/>
          </p:nvPr>
        </p:nvSpPr>
        <p:spPr>
          <a:xfrm>
            <a:off x="432260" y="6251171"/>
            <a:ext cx="4114800" cy="174566"/>
          </a:xfrm>
          <a:prstGeom prst="rect">
            <a:avLst/>
          </a:prstGeom>
        </p:spPr>
        <p:txBody>
          <a:bodyPr/>
          <a:lstStyle>
            <a:lvl1pPr>
              <a:defRPr b="1" i="0">
                <a:latin typeface="Montserrat SemiBold" pitchFamily="2" charset="77"/>
              </a:defRPr>
            </a:lvl1pPr>
          </a:lstStyle>
          <a:p>
            <a:r>
              <a:rPr lang="en-US"/>
              <a:t>22 May 2025 - HR challenges - EML</a:t>
            </a:r>
            <a:endParaRPr lang="en-US" dirty="0"/>
          </a:p>
        </p:txBody>
      </p:sp>
      <p:sp>
        <p:nvSpPr>
          <p:cNvPr id="6" name="Slide Number Placeholder 42">
            <a:extLst>
              <a:ext uri="{FF2B5EF4-FFF2-40B4-BE49-F238E27FC236}">
                <a16:creationId xmlns:a16="http://schemas.microsoft.com/office/drawing/2014/main" id="{18614DA3-B78A-0DA3-C351-7CF8730EA5BF}"/>
              </a:ext>
            </a:extLst>
          </p:cNvPr>
          <p:cNvSpPr>
            <a:spLocks noGrp="1"/>
          </p:cNvSpPr>
          <p:nvPr>
            <p:ph type="sldNum" sz="quarter" idx="13"/>
          </p:nvPr>
        </p:nvSpPr>
        <p:spPr>
          <a:xfrm>
            <a:off x="9016537" y="6251171"/>
            <a:ext cx="2743200" cy="174565"/>
          </a:xfrm>
          <a:prstGeom prst="rect">
            <a:avLst/>
          </a:prstGeom>
        </p:spPr>
        <p:txBody>
          <a:bodyPr/>
          <a:lstStyle/>
          <a:p>
            <a:r>
              <a:rPr lang="en-US" dirty="0"/>
              <a:t> </a:t>
            </a:r>
            <a:r>
              <a:rPr lang="en-US" dirty="0" err="1"/>
              <a:t>www.acorn-ind.co.uk</a:t>
            </a:r>
            <a:r>
              <a:rPr lang="en-US" dirty="0"/>
              <a:t>    |    </a:t>
            </a:r>
            <a:fld id="{37434325-71BC-B84F-87CE-DEEEF251D745}" type="slidenum">
              <a:rPr lang="en-US" smtClean="0"/>
              <a:pPr/>
              <a:t>‹#›</a:t>
            </a:fld>
            <a:endParaRPr lang="en-US" dirty="0"/>
          </a:p>
        </p:txBody>
      </p:sp>
      <p:sp>
        <p:nvSpPr>
          <p:cNvPr id="10" name="Text Placeholder 9">
            <a:extLst>
              <a:ext uri="{FF2B5EF4-FFF2-40B4-BE49-F238E27FC236}">
                <a16:creationId xmlns:a16="http://schemas.microsoft.com/office/drawing/2014/main" id="{DFC1B073-1964-E4C8-F2AC-FDA960F733ED}"/>
              </a:ext>
            </a:extLst>
          </p:cNvPr>
          <p:cNvSpPr>
            <a:spLocks noGrp="1"/>
          </p:cNvSpPr>
          <p:nvPr>
            <p:ph type="body" sz="quarter" idx="14" hasCustomPrompt="1"/>
          </p:nvPr>
        </p:nvSpPr>
        <p:spPr>
          <a:xfrm>
            <a:off x="431800" y="2314575"/>
            <a:ext cx="3932238" cy="266910"/>
          </a:xfrm>
          <a:prstGeom prst="rect">
            <a:avLst/>
          </a:prstGeom>
        </p:spPr>
        <p:txBody>
          <a:bodyPr lIns="0" tIns="0" rIns="0" bIns="0"/>
          <a:lstStyle>
            <a:lvl1pPr marL="0" indent="0">
              <a:buNone/>
              <a:defRPr sz="1600" b="0" i="0">
                <a:solidFill>
                  <a:srgbClr val="50C878"/>
                </a:solidFill>
                <a:latin typeface="Montserrat SemiBold" pitchFamily="2" charset="77"/>
              </a:defRPr>
            </a:lvl1pPr>
          </a:lstStyle>
          <a:p>
            <a:pPr lvl="0"/>
            <a:r>
              <a:rPr lang="en-GB" dirty="0"/>
              <a:t>Click to edit title</a:t>
            </a:r>
            <a:endParaRPr lang="en-US" dirty="0"/>
          </a:p>
        </p:txBody>
      </p:sp>
      <p:cxnSp>
        <p:nvCxnSpPr>
          <p:cNvPr id="16" name="Straight Connector 15">
            <a:extLst>
              <a:ext uri="{FF2B5EF4-FFF2-40B4-BE49-F238E27FC236}">
                <a16:creationId xmlns:a16="http://schemas.microsoft.com/office/drawing/2014/main" id="{E9C3EEC9-0F60-E639-E7C4-1AE61E379D1C}"/>
              </a:ext>
            </a:extLst>
          </p:cNvPr>
          <p:cNvCxnSpPr>
            <a:cxnSpLocks/>
          </p:cNvCxnSpPr>
          <p:nvPr userDrawn="1"/>
        </p:nvCxnSpPr>
        <p:spPr>
          <a:xfrm>
            <a:off x="431800" y="2800639"/>
            <a:ext cx="450795" cy="0"/>
          </a:xfrm>
          <a:prstGeom prst="line">
            <a:avLst/>
          </a:prstGeom>
          <a:ln w="25400">
            <a:solidFill>
              <a:srgbClr val="50C878"/>
            </a:solidFill>
          </a:ln>
        </p:spPr>
        <p:style>
          <a:lnRef idx="1">
            <a:schemeClr val="accent1"/>
          </a:lnRef>
          <a:fillRef idx="0">
            <a:schemeClr val="accent1"/>
          </a:fillRef>
          <a:effectRef idx="0">
            <a:schemeClr val="accent1"/>
          </a:effectRef>
          <a:fontRef idx="minor">
            <a:schemeClr val="tx1"/>
          </a:fontRef>
        </p:style>
      </p:cxnSp>
      <p:pic>
        <p:nvPicPr>
          <p:cNvPr id="9" name="Picture 8" descr="A white letter on a black background&#10;&#10;Description automatically generated">
            <a:extLst>
              <a:ext uri="{FF2B5EF4-FFF2-40B4-BE49-F238E27FC236}">
                <a16:creationId xmlns:a16="http://schemas.microsoft.com/office/drawing/2014/main" id="{3AAC2368-5CA8-AAB4-38E8-4C1C6220746B}"/>
              </a:ext>
            </a:extLst>
          </p:cNvPr>
          <p:cNvPicPr>
            <a:picLocks noChangeAspect="1"/>
          </p:cNvPicPr>
          <p:nvPr userDrawn="1"/>
        </p:nvPicPr>
        <p:blipFill>
          <a:blip r:embed="rId2"/>
          <a:stretch>
            <a:fillRect/>
          </a:stretch>
        </p:blipFill>
        <p:spPr>
          <a:xfrm>
            <a:off x="10535691" y="218654"/>
            <a:ext cx="1385127" cy="427220"/>
          </a:xfrm>
          <a:prstGeom prst="rect">
            <a:avLst/>
          </a:prstGeom>
        </p:spPr>
      </p:pic>
    </p:spTree>
    <p:extLst>
      <p:ext uri="{BB962C8B-B14F-4D97-AF65-F5344CB8AC3E}">
        <p14:creationId xmlns:p14="http://schemas.microsoft.com/office/powerpoint/2010/main" val="44755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ivider">
    <p:bg>
      <p:bgPr>
        <a:solidFill>
          <a:srgbClr val="41404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7216AAD-CDF8-6E3A-0CCF-5ADD8AEE35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60" r="31613" b="10956"/>
          <a:stretch/>
        </p:blipFill>
        <p:spPr>
          <a:xfrm>
            <a:off x="3556800" y="638967"/>
            <a:ext cx="8635200" cy="6219034"/>
          </a:xfrm>
          <a:prstGeom prst="rect">
            <a:avLst/>
          </a:prstGeom>
        </p:spPr>
      </p:pic>
      <p:sp>
        <p:nvSpPr>
          <p:cNvPr id="9" name="Title 1">
            <a:extLst>
              <a:ext uri="{FF2B5EF4-FFF2-40B4-BE49-F238E27FC236}">
                <a16:creationId xmlns:a16="http://schemas.microsoft.com/office/drawing/2014/main" id="{994F086E-73F9-0E74-896F-67794F49A36A}"/>
              </a:ext>
            </a:extLst>
          </p:cNvPr>
          <p:cNvSpPr>
            <a:spLocks noGrp="1"/>
          </p:cNvSpPr>
          <p:nvPr>
            <p:ph type="title" hasCustomPrompt="1"/>
          </p:nvPr>
        </p:nvSpPr>
        <p:spPr>
          <a:xfrm>
            <a:off x="432262" y="2766219"/>
            <a:ext cx="6602522" cy="1325563"/>
          </a:xfrm>
          <a:prstGeom prst="rect">
            <a:avLst/>
          </a:prstGeom>
        </p:spPr>
        <p:txBody>
          <a:bodyPr lIns="0" tIns="0" rIns="0" bIns="0"/>
          <a:lstStyle>
            <a:lvl1pPr>
              <a:defRPr sz="5400" b="1" i="0">
                <a:solidFill>
                  <a:schemeClr val="tx1"/>
                </a:solidFill>
                <a:latin typeface="Montserrat" pitchFamily="2" charset="77"/>
              </a:defRPr>
            </a:lvl1pPr>
          </a:lstStyle>
          <a:p>
            <a:r>
              <a:rPr lang="en-GB" dirty="0"/>
              <a:t>Click to edit Divider title style</a:t>
            </a:r>
            <a:endParaRPr lang="en-US" dirty="0"/>
          </a:p>
        </p:txBody>
      </p:sp>
      <p:sp>
        <p:nvSpPr>
          <p:cNvPr id="4" name="Footer Placeholder 41">
            <a:extLst>
              <a:ext uri="{FF2B5EF4-FFF2-40B4-BE49-F238E27FC236}">
                <a16:creationId xmlns:a16="http://schemas.microsoft.com/office/drawing/2014/main" id="{5C63FD6E-0184-6841-0384-4EB18C60EA87}"/>
              </a:ext>
            </a:extLst>
          </p:cNvPr>
          <p:cNvSpPr>
            <a:spLocks noGrp="1"/>
          </p:cNvSpPr>
          <p:nvPr>
            <p:ph type="ftr" sz="quarter" idx="12"/>
          </p:nvPr>
        </p:nvSpPr>
        <p:spPr>
          <a:xfrm>
            <a:off x="432260" y="6251171"/>
            <a:ext cx="4114800" cy="174566"/>
          </a:xfrm>
          <a:prstGeom prst="rect">
            <a:avLst/>
          </a:prstGeom>
        </p:spPr>
        <p:txBody>
          <a:bodyPr/>
          <a:lstStyle>
            <a:lvl1pPr>
              <a:defRPr b="0" i="0">
                <a:solidFill>
                  <a:schemeClr val="tx1"/>
                </a:solidFill>
                <a:latin typeface="Montserrat SemiBold" pitchFamily="2" charset="77"/>
              </a:defRPr>
            </a:lvl1pPr>
          </a:lstStyle>
          <a:p>
            <a:r>
              <a:rPr lang="en-US" dirty="0"/>
              <a:t>17 July 2025 - HR challenges - EML</a:t>
            </a:r>
          </a:p>
        </p:txBody>
      </p:sp>
      <p:sp>
        <p:nvSpPr>
          <p:cNvPr id="5" name="Slide Number Placeholder 42">
            <a:extLst>
              <a:ext uri="{FF2B5EF4-FFF2-40B4-BE49-F238E27FC236}">
                <a16:creationId xmlns:a16="http://schemas.microsoft.com/office/drawing/2014/main" id="{FDE8987D-1634-07DC-0343-49B526E992A5}"/>
              </a:ext>
            </a:extLst>
          </p:cNvPr>
          <p:cNvSpPr>
            <a:spLocks noGrp="1"/>
          </p:cNvSpPr>
          <p:nvPr>
            <p:ph type="sldNum" sz="quarter" idx="13"/>
          </p:nvPr>
        </p:nvSpPr>
        <p:spPr>
          <a:xfrm>
            <a:off x="9016537" y="6251171"/>
            <a:ext cx="2743200" cy="174565"/>
          </a:xfrm>
          <a:prstGeom prst="rect">
            <a:avLst/>
          </a:prstGeom>
        </p:spPr>
        <p:txBody>
          <a:bodyPr/>
          <a:lstStyle>
            <a:lvl1pPr>
              <a:defRPr b="0">
                <a:solidFill>
                  <a:schemeClr val="tx1"/>
                </a:solidFill>
              </a:defRPr>
            </a:lvl1pPr>
          </a:lstStyle>
          <a:p>
            <a:r>
              <a:rPr lang="en-US" dirty="0"/>
              <a:t> EML |    </a:t>
            </a:r>
            <a:fld id="{37434325-71BC-B84F-87CE-DEEEF251D745}" type="slidenum">
              <a:rPr lang="en-US" smtClean="0"/>
              <a:pPr/>
              <a:t>‹#›</a:t>
            </a:fld>
            <a:endParaRPr lang="en-US" dirty="0"/>
          </a:p>
        </p:txBody>
      </p:sp>
      <p:pic>
        <p:nvPicPr>
          <p:cNvPr id="13" name="Picture 12">
            <a:extLst>
              <a:ext uri="{FF2B5EF4-FFF2-40B4-BE49-F238E27FC236}">
                <a16:creationId xmlns:a16="http://schemas.microsoft.com/office/drawing/2014/main" id="{3282DA64-E86C-CC76-6259-83999BD05CCF}"/>
              </a:ext>
            </a:extLst>
          </p:cNvPr>
          <p:cNvPicPr>
            <a:picLocks noChangeAspect="1"/>
          </p:cNvPicPr>
          <p:nvPr userDrawn="1"/>
        </p:nvPicPr>
        <p:blipFill>
          <a:blip r:embed="rId4"/>
          <a:srcRect/>
          <a:stretch/>
        </p:blipFill>
        <p:spPr>
          <a:xfrm>
            <a:off x="432260" y="786993"/>
            <a:ext cx="2079292" cy="823776"/>
          </a:xfrm>
          <a:prstGeom prst="rect">
            <a:avLst/>
          </a:prstGeom>
        </p:spPr>
      </p:pic>
    </p:spTree>
    <p:extLst>
      <p:ext uri="{BB962C8B-B14F-4D97-AF65-F5344CB8AC3E}">
        <p14:creationId xmlns:p14="http://schemas.microsoft.com/office/powerpoint/2010/main" val="103934715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icture - White Box">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EC61F11C-F55B-AF5E-C083-54085FA637CD}"/>
              </a:ext>
            </a:extLst>
          </p:cNvPr>
          <p:cNvSpPr>
            <a:spLocks noGrp="1"/>
          </p:cNvSpPr>
          <p:nvPr>
            <p:ph type="pic" sz="quarter" idx="11"/>
          </p:nvPr>
        </p:nvSpPr>
        <p:spPr>
          <a:xfrm>
            <a:off x="1" y="913124"/>
            <a:ext cx="12191998" cy="5928974"/>
          </a:xfrm>
          <a:prstGeom prst="rect">
            <a:avLst/>
          </a:prstGeom>
        </p:spPr>
        <p:txBody>
          <a:bodyPr/>
          <a:lstStyle>
            <a:lvl1pPr>
              <a:defRPr>
                <a:latin typeface="Montserrat" pitchFamily="2" charset="77"/>
              </a:defRPr>
            </a:lvl1pPr>
          </a:lstStyle>
          <a:p>
            <a:endParaRPr lang="en-US" dirty="0"/>
          </a:p>
        </p:txBody>
      </p:sp>
      <p:sp>
        <p:nvSpPr>
          <p:cNvPr id="9" name="Rectangle 8">
            <a:extLst>
              <a:ext uri="{FF2B5EF4-FFF2-40B4-BE49-F238E27FC236}">
                <a16:creationId xmlns:a16="http://schemas.microsoft.com/office/drawing/2014/main" id="{DDF1E25F-4187-33C9-1DD5-A44A1616D1DB}"/>
              </a:ext>
            </a:extLst>
          </p:cNvPr>
          <p:cNvSpPr/>
          <p:nvPr userDrawn="1"/>
        </p:nvSpPr>
        <p:spPr>
          <a:xfrm>
            <a:off x="0" y="4774019"/>
            <a:ext cx="12192000" cy="2083981"/>
          </a:xfrm>
          <a:prstGeom prst="rect">
            <a:avLst/>
          </a:prstGeom>
          <a:gradFill>
            <a:gsLst>
              <a:gs pos="0">
                <a:schemeClr val="tx1"/>
              </a:gs>
              <a:gs pos="100000">
                <a:schemeClr val="bg1">
                  <a:alpha val="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3">
            <a:extLst>
              <a:ext uri="{FF2B5EF4-FFF2-40B4-BE49-F238E27FC236}">
                <a16:creationId xmlns:a16="http://schemas.microsoft.com/office/drawing/2014/main" id="{3D6A194B-6847-1AFE-2150-2F70F6E3422B}"/>
              </a:ext>
            </a:extLst>
          </p:cNvPr>
          <p:cNvSpPr>
            <a:spLocks noGrp="1"/>
          </p:cNvSpPr>
          <p:nvPr>
            <p:ph type="body" sz="half" idx="2"/>
          </p:nvPr>
        </p:nvSpPr>
        <p:spPr>
          <a:xfrm>
            <a:off x="432262" y="1685573"/>
            <a:ext cx="3932237" cy="3811588"/>
          </a:xfrm>
          <a:prstGeom prst="rect">
            <a:avLst/>
          </a:prstGeom>
          <a:solidFill>
            <a:schemeClr val="bg1">
              <a:alpha val="91000"/>
            </a:schemeClr>
          </a:solidFill>
        </p:spPr>
        <p:txBody>
          <a:bodyPr lIns="360000" tIns="0" rIns="360000" bIns="0" anchor="ctr" anchorCtr="0"/>
          <a:lstStyle>
            <a:lvl1pPr marL="0" indent="0">
              <a:buNone/>
              <a:defRPr sz="1200" b="0" i="0">
                <a:latin typeface="Cabi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7" name="Footer Placeholder 41">
            <a:extLst>
              <a:ext uri="{FF2B5EF4-FFF2-40B4-BE49-F238E27FC236}">
                <a16:creationId xmlns:a16="http://schemas.microsoft.com/office/drawing/2014/main" id="{32EDF91C-26D4-56F0-44DD-2DFE6F348909}"/>
              </a:ext>
            </a:extLst>
          </p:cNvPr>
          <p:cNvSpPr>
            <a:spLocks noGrp="1"/>
          </p:cNvSpPr>
          <p:nvPr>
            <p:ph type="ftr" sz="quarter" idx="12"/>
          </p:nvPr>
        </p:nvSpPr>
        <p:spPr>
          <a:xfrm>
            <a:off x="432260" y="6251171"/>
            <a:ext cx="4114800" cy="174566"/>
          </a:xfrm>
          <a:prstGeom prst="rect">
            <a:avLst/>
          </a:prstGeom>
        </p:spPr>
        <p:txBody>
          <a:bodyPr/>
          <a:lstStyle>
            <a:lvl1pPr>
              <a:defRPr b="1" i="0">
                <a:solidFill>
                  <a:schemeClr val="bg1"/>
                </a:solidFill>
                <a:latin typeface="Montserrat SemiBold" pitchFamily="2" charset="77"/>
              </a:defRPr>
            </a:lvl1pPr>
          </a:lstStyle>
          <a:p>
            <a:r>
              <a:rPr lang="en-US" dirty="0"/>
              <a:t>17 July 2025 - HR challenges - EML</a:t>
            </a:r>
          </a:p>
        </p:txBody>
      </p:sp>
      <p:sp>
        <p:nvSpPr>
          <p:cNvPr id="8" name="Slide Number Placeholder 42">
            <a:extLst>
              <a:ext uri="{FF2B5EF4-FFF2-40B4-BE49-F238E27FC236}">
                <a16:creationId xmlns:a16="http://schemas.microsoft.com/office/drawing/2014/main" id="{A9D7B348-9F4D-0717-B49B-2DE04EB6D9F0}"/>
              </a:ext>
            </a:extLst>
          </p:cNvPr>
          <p:cNvSpPr>
            <a:spLocks noGrp="1"/>
          </p:cNvSpPr>
          <p:nvPr>
            <p:ph type="sldNum" sz="quarter" idx="13"/>
          </p:nvPr>
        </p:nvSpPr>
        <p:spPr>
          <a:xfrm>
            <a:off x="9016537" y="6251171"/>
            <a:ext cx="2743200" cy="174565"/>
          </a:xfrm>
          <a:prstGeom prst="rect">
            <a:avLst/>
          </a:prstGeom>
        </p:spPr>
        <p:txBody>
          <a:bodyPr/>
          <a:lstStyle>
            <a:lvl1pPr>
              <a:defRPr>
                <a:solidFill>
                  <a:schemeClr val="bg1"/>
                </a:solidFill>
              </a:defRPr>
            </a:lvl1pPr>
          </a:lstStyle>
          <a:p>
            <a:r>
              <a:rPr lang="en-US" dirty="0"/>
              <a:t>EML |    </a:t>
            </a:r>
            <a:fld id="{37434325-71BC-B84F-87CE-DEEEF251D745}" type="slidenum">
              <a:rPr lang="en-US" smtClean="0"/>
              <a:pPr/>
              <a:t>‹#›</a:t>
            </a:fld>
            <a:endParaRPr lang="en-US" dirty="0"/>
          </a:p>
        </p:txBody>
      </p:sp>
      <p:sp>
        <p:nvSpPr>
          <p:cNvPr id="12" name="Rectangle 11">
            <a:extLst>
              <a:ext uri="{FF2B5EF4-FFF2-40B4-BE49-F238E27FC236}">
                <a16:creationId xmlns:a16="http://schemas.microsoft.com/office/drawing/2014/main" id="{108ABA92-037E-2E6E-2B16-F1CA2E8AAD89}"/>
              </a:ext>
            </a:extLst>
          </p:cNvPr>
          <p:cNvSpPr/>
          <p:nvPr userDrawn="1"/>
        </p:nvSpPr>
        <p:spPr>
          <a:xfrm>
            <a:off x="0" y="-38794"/>
            <a:ext cx="12191998" cy="951918"/>
          </a:xfrm>
          <a:prstGeom prst="rect">
            <a:avLst/>
          </a:prstGeom>
          <a:solidFill>
            <a:srgbClr val="50C8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0">
            <a:extLst>
              <a:ext uri="{FF2B5EF4-FFF2-40B4-BE49-F238E27FC236}">
                <a16:creationId xmlns:a16="http://schemas.microsoft.com/office/drawing/2014/main" id="{73362A92-655B-6A04-7A78-5A8AE2D8E35B}"/>
              </a:ext>
            </a:extLst>
          </p:cNvPr>
          <p:cNvSpPr>
            <a:spLocks noGrp="1"/>
          </p:cNvSpPr>
          <p:nvPr>
            <p:ph type="title"/>
          </p:nvPr>
        </p:nvSpPr>
        <p:spPr>
          <a:xfrm>
            <a:off x="432262" y="338052"/>
            <a:ext cx="4437611" cy="188422"/>
          </a:xfrm>
          <a:prstGeom prst="rect">
            <a:avLst/>
          </a:prstGeom>
        </p:spPr>
        <p:txBody>
          <a:bodyPr lIns="0" tIns="0" rIns="0" bIns="0"/>
          <a:lstStyle>
            <a:lvl1pPr>
              <a:defRPr sz="1400" b="1" i="0">
                <a:solidFill>
                  <a:schemeClr val="bg1"/>
                </a:solidFill>
                <a:latin typeface="Montserrat SemiBold" pitchFamily="2" charset="77"/>
              </a:defRPr>
            </a:lvl1pPr>
          </a:lstStyle>
          <a:p>
            <a:r>
              <a:rPr lang="en-GB" dirty="0"/>
              <a:t>Click to edit Master title style</a:t>
            </a:r>
            <a:endParaRPr lang="en-US" dirty="0"/>
          </a:p>
        </p:txBody>
      </p:sp>
      <p:pic>
        <p:nvPicPr>
          <p:cNvPr id="15" name="Picture 14" descr="A white letter on a black background&#10;&#10;Description automatically generated">
            <a:extLst>
              <a:ext uri="{FF2B5EF4-FFF2-40B4-BE49-F238E27FC236}">
                <a16:creationId xmlns:a16="http://schemas.microsoft.com/office/drawing/2014/main" id="{C42D40CE-E147-BB87-F5CE-A64EACD2C6A5}"/>
              </a:ext>
            </a:extLst>
          </p:cNvPr>
          <p:cNvPicPr>
            <a:picLocks noChangeAspect="1"/>
          </p:cNvPicPr>
          <p:nvPr userDrawn="1"/>
        </p:nvPicPr>
        <p:blipFill>
          <a:blip r:embed="rId2"/>
          <a:stretch>
            <a:fillRect/>
          </a:stretch>
        </p:blipFill>
        <p:spPr>
          <a:xfrm>
            <a:off x="10535691" y="218654"/>
            <a:ext cx="1385127" cy="427220"/>
          </a:xfrm>
          <a:prstGeom prst="rect">
            <a:avLst/>
          </a:prstGeom>
        </p:spPr>
      </p:pic>
    </p:spTree>
    <p:extLst>
      <p:ext uri="{BB962C8B-B14F-4D97-AF65-F5344CB8AC3E}">
        <p14:creationId xmlns:p14="http://schemas.microsoft.com/office/powerpoint/2010/main" val="15300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Image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FEE2277-D4DB-657A-74E6-A117B4D93787}"/>
              </a:ext>
            </a:extLst>
          </p:cNvPr>
          <p:cNvSpPr/>
          <p:nvPr userDrawn="1"/>
        </p:nvSpPr>
        <p:spPr>
          <a:xfrm>
            <a:off x="-1" y="809104"/>
            <a:ext cx="4786685" cy="6048895"/>
          </a:xfrm>
          <a:prstGeom prst="rect">
            <a:avLst/>
          </a:prstGeom>
          <a:solidFill>
            <a:srgbClr val="F0F4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1">
            <a:extLst>
              <a:ext uri="{FF2B5EF4-FFF2-40B4-BE49-F238E27FC236}">
                <a16:creationId xmlns:a16="http://schemas.microsoft.com/office/drawing/2014/main" id="{2F4DC397-B673-36C0-A199-1BA071525F44}"/>
              </a:ext>
            </a:extLst>
          </p:cNvPr>
          <p:cNvSpPr>
            <a:spLocks noGrp="1"/>
          </p:cNvSpPr>
          <p:nvPr>
            <p:ph type="ftr" sz="quarter" idx="12"/>
          </p:nvPr>
        </p:nvSpPr>
        <p:spPr>
          <a:xfrm>
            <a:off x="432260" y="6251171"/>
            <a:ext cx="4114800" cy="174566"/>
          </a:xfrm>
          <a:prstGeom prst="rect">
            <a:avLst/>
          </a:prstGeom>
        </p:spPr>
        <p:txBody>
          <a:bodyPr/>
          <a:lstStyle>
            <a:lvl1pPr>
              <a:defRPr b="1" i="0">
                <a:latin typeface="Montserrat SemiBold" pitchFamily="2" charset="77"/>
              </a:defRPr>
            </a:lvl1pPr>
          </a:lstStyle>
          <a:p>
            <a:r>
              <a:rPr lang="en-US" dirty="0"/>
              <a:t>17 July 2025 - HR challenges - EML</a:t>
            </a:r>
          </a:p>
        </p:txBody>
      </p:sp>
      <p:sp>
        <p:nvSpPr>
          <p:cNvPr id="6" name="Slide Number Placeholder 42">
            <a:extLst>
              <a:ext uri="{FF2B5EF4-FFF2-40B4-BE49-F238E27FC236}">
                <a16:creationId xmlns:a16="http://schemas.microsoft.com/office/drawing/2014/main" id="{18614DA3-B78A-0DA3-C351-7CF8730EA5BF}"/>
              </a:ext>
            </a:extLst>
          </p:cNvPr>
          <p:cNvSpPr>
            <a:spLocks noGrp="1" noRot="1" noMove="1" noResize="1" noEditPoints="1" noAdjustHandles="1" noChangeArrowheads="1" noChangeShapeType="1"/>
          </p:cNvSpPr>
          <p:nvPr>
            <p:ph type="sldNum" sz="quarter" idx="13"/>
          </p:nvPr>
        </p:nvSpPr>
        <p:spPr>
          <a:xfrm>
            <a:off x="9016537" y="6251171"/>
            <a:ext cx="2743200" cy="174565"/>
          </a:xfrm>
          <a:prstGeom prst="rect">
            <a:avLst/>
          </a:prstGeom>
        </p:spPr>
        <p:txBody>
          <a:bodyPr/>
          <a:lstStyle/>
          <a:p>
            <a:r>
              <a:rPr lang="en-US" dirty="0"/>
              <a:t> EML |    </a:t>
            </a:r>
            <a:fld id="{37434325-71BC-B84F-87CE-DEEEF251D745}" type="slidenum">
              <a:rPr lang="en-US" smtClean="0"/>
              <a:pPr/>
              <a:t>‹#›</a:t>
            </a:fld>
            <a:endParaRPr lang="en-US" dirty="0"/>
          </a:p>
        </p:txBody>
      </p:sp>
      <p:sp>
        <p:nvSpPr>
          <p:cNvPr id="3" name="Picture Placeholder 2">
            <a:extLst>
              <a:ext uri="{FF2B5EF4-FFF2-40B4-BE49-F238E27FC236}">
                <a16:creationId xmlns:a16="http://schemas.microsoft.com/office/drawing/2014/main" id="{8F830E0D-51BB-8E9F-40B8-2B7E54259B16}"/>
              </a:ext>
            </a:extLst>
          </p:cNvPr>
          <p:cNvSpPr>
            <a:spLocks noGrp="1"/>
          </p:cNvSpPr>
          <p:nvPr>
            <p:ph type="pic" sz="quarter" idx="14"/>
          </p:nvPr>
        </p:nvSpPr>
        <p:spPr>
          <a:xfrm>
            <a:off x="5607194" y="2948421"/>
            <a:ext cx="1756837" cy="1758776"/>
          </a:xfrm>
          <a:prstGeom prst="rect">
            <a:avLst/>
          </a:prstGeom>
        </p:spPr>
        <p:txBody>
          <a:bodyPr/>
          <a:lstStyle>
            <a:lvl1pPr>
              <a:defRPr>
                <a:latin typeface="Montserrat" pitchFamily="2" charset="77"/>
              </a:defRPr>
            </a:lvl1pPr>
          </a:lstStyle>
          <a:p>
            <a:endParaRPr lang="en-US"/>
          </a:p>
        </p:txBody>
      </p:sp>
      <p:sp>
        <p:nvSpPr>
          <p:cNvPr id="7" name="Picture Placeholder 2">
            <a:extLst>
              <a:ext uri="{FF2B5EF4-FFF2-40B4-BE49-F238E27FC236}">
                <a16:creationId xmlns:a16="http://schemas.microsoft.com/office/drawing/2014/main" id="{9AFDD9E4-EEE1-2905-9C6A-C0E8A250A9DD}"/>
              </a:ext>
            </a:extLst>
          </p:cNvPr>
          <p:cNvSpPr>
            <a:spLocks noGrp="1"/>
          </p:cNvSpPr>
          <p:nvPr>
            <p:ph type="pic" sz="quarter" idx="15"/>
          </p:nvPr>
        </p:nvSpPr>
        <p:spPr>
          <a:xfrm>
            <a:off x="7610922" y="2948421"/>
            <a:ext cx="1756837" cy="1758776"/>
          </a:xfrm>
          <a:prstGeom prst="rect">
            <a:avLst/>
          </a:prstGeom>
        </p:spPr>
        <p:txBody>
          <a:bodyPr/>
          <a:lstStyle>
            <a:lvl1pPr>
              <a:defRPr>
                <a:latin typeface="Montserrat" pitchFamily="2" charset="77"/>
              </a:defRPr>
            </a:lvl1pPr>
          </a:lstStyle>
          <a:p>
            <a:endParaRPr lang="en-US"/>
          </a:p>
        </p:txBody>
      </p:sp>
      <p:sp>
        <p:nvSpPr>
          <p:cNvPr id="8" name="Picture Placeholder 2">
            <a:extLst>
              <a:ext uri="{FF2B5EF4-FFF2-40B4-BE49-F238E27FC236}">
                <a16:creationId xmlns:a16="http://schemas.microsoft.com/office/drawing/2014/main" id="{351E92DB-FB71-7EB3-E6EA-9C14B7C25D8A}"/>
              </a:ext>
            </a:extLst>
          </p:cNvPr>
          <p:cNvSpPr>
            <a:spLocks noGrp="1"/>
          </p:cNvSpPr>
          <p:nvPr>
            <p:ph type="pic" sz="quarter" idx="16"/>
          </p:nvPr>
        </p:nvSpPr>
        <p:spPr>
          <a:xfrm>
            <a:off x="9614651" y="2948421"/>
            <a:ext cx="1756837" cy="1758776"/>
          </a:xfrm>
          <a:prstGeom prst="rect">
            <a:avLst/>
          </a:prstGeom>
        </p:spPr>
        <p:txBody>
          <a:bodyPr/>
          <a:lstStyle>
            <a:lvl1pPr>
              <a:defRPr>
                <a:latin typeface="Montserrat" pitchFamily="2" charset="77"/>
              </a:defRPr>
            </a:lvl1pPr>
          </a:lstStyle>
          <a:p>
            <a:endParaRPr lang="en-US"/>
          </a:p>
        </p:txBody>
      </p:sp>
      <p:sp>
        <p:nvSpPr>
          <p:cNvPr id="13" name="Text Placeholder 3">
            <a:extLst>
              <a:ext uri="{FF2B5EF4-FFF2-40B4-BE49-F238E27FC236}">
                <a16:creationId xmlns:a16="http://schemas.microsoft.com/office/drawing/2014/main" id="{13F5E524-59BD-B020-06CA-AD0A737950D4}"/>
              </a:ext>
            </a:extLst>
          </p:cNvPr>
          <p:cNvSpPr>
            <a:spLocks noGrp="1"/>
          </p:cNvSpPr>
          <p:nvPr>
            <p:ph type="body" sz="half" idx="2"/>
          </p:nvPr>
        </p:nvSpPr>
        <p:spPr>
          <a:xfrm>
            <a:off x="432262" y="3013747"/>
            <a:ext cx="3932237" cy="2042738"/>
          </a:xfrm>
          <a:prstGeom prst="rect">
            <a:avLst/>
          </a:prstGeom>
        </p:spPr>
        <p:txBody>
          <a:bodyPr lIns="0" tIns="0" rIns="0" bIns="0" anchor="t" anchorCtr="0"/>
          <a:lstStyle>
            <a:lvl1pPr marL="0" indent="0">
              <a:buNone/>
              <a:defRPr sz="1200">
                <a:solidFill>
                  <a:srgbClr val="414042"/>
                </a:solidFill>
                <a:latin typeface="Cabi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6" name="Text Placeholder 9">
            <a:extLst>
              <a:ext uri="{FF2B5EF4-FFF2-40B4-BE49-F238E27FC236}">
                <a16:creationId xmlns:a16="http://schemas.microsoft.com/office/drawing/2014/main" id="{1EE26FB8-EA77-97BB-A9A8-3BD87BB82B90}"/>
              </a:ext>
            </a:extLst>
          </p:cNvPr>
          <p:cNvSpPr>
            <a:spLocks noGrp="1"/>
          </p:cNvSpPr>
          <p:nvPr>
            <p:ph type="body" sz="quarter" idx="17" hasCustomPrompt="1"/>
          </p:nvPr>
        </p:nvSpPr>
        <p:spPr>
          <a:xfrm>
            <a:off x="431800" y="2314575"/>
            <a:ext cx="3932238" cy="266910"/>
          </a:xfrm>
          <a:prstGeom prst="rect">
            <a:avLst/>
          </a:prstGeom>
        </p:spPr>
        <p:txBody>
          <a:bodyPr lIns="0" tIns="0" rIns="0" bIns="0"/>
          <a:lstStyle>
            <a:lvl1pPr marL="0" indent="0">
              <a:buNone/>
              <a:defRPr sz="1600" b="1" i="0">
                <a:solidFill>
                  <a:srgbClr val="50C878"/>
                </a:solidFill>
                <a:latin typeface="Montserrat SemiBold" pitchFamily="2" charset="77"/>
              </a:defRPr>
            </a:lvl1pPr>
          </a:lstStyle>
          <a:p>
            <a:pPr lvl="0"/>
            <a:r>
              <a:rPr lang="en-GB" dirty="0"/>
              <a:t>Click to edit title</a:t>
            </a:r>
            <a:endParaRPr lang="en-US" dirty="0"/>
          </a:p>
        </p:txBody>
      </p:sp>
      <p:cxnSp>
        <p:nvCxnSpPr>
          <p:cNvPr id="17" name="Straight Connector 16">
            <a:extLst>
              <a:ext uri="{FF2B5EF4-FFF2-40B4-BE49-F238E27FC236}">
                <a16:creationId xmlns:a16="http://schemas.microsoft.com/office/drawing/2014/main" id="{C14E57BC-4FEC-6D31-A485-743AF86F5990}"/>
              </a:ext>
            </a:extLst>
          </p:cNvPr>
          <p:cNvCxnSpPr>
            <a:cxnSpLocks/>
          </p:cNvCxnSpPr>
          <p:nvPr userDrawn="1"/>
        </p:nvCxnSpPr>
        <p:spPr>
          <a:xfrm>
            <a:off x="431800" y="2800639"/>
            <a:ext cx="450795" cy="0"/>
          </a:xfrm>
          <a:prstGeom prst="line">
            <a:avLst/>
          </a:prstGeom>
          <a:ln w="25400">
            <a:solidFill>
              <a:srgbClr val="50C878"/>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A51657B-EFA9-CEEC-0D2E-551188AAFE41}"/>
              </a:ext>
            </a:extLst>
          </p:cNvPr>
          <p:cNvSpPr/>
          <p:nvPr userDrawn="1"/>
        </p:nvSpPr>
        <p:spPr>
          <a:xfrm>
            <a:off x="0" y="-38794"/>
            <a:ext cx="12191998" cy="951918"/>
          </a:xfrm>
          <a:prstGeom prst="rect">
            <a:avLst/>
          </a:prstGeom>
          <a:solidFill>
            <a:srgbClr val="50C8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0">
            <a:extLst>
              <a:ext uri="{FF2B5EF4-FFF2-40B4-BE49-F238E27FC236}">
                <a16:creationId xmlns:a16="http://schemas.microsoft.com/office/drawing/2014/main" id="{EDF854EC-CCD2-E06F-7628-4C6F829409FD}"/>
              </a:ext>
            </a:extLst>
          </p:cNvPr>
          <p:cNvSpPr>
            <a:spLocks noGrp="1"/>
          </p:cNvSpPr>
          <p:nvPr>
            <p:ph type="title"/>
          </p:nvPr>
        </p:nvSpPr>
        <p:spPr>
          <a:xfrm>
            <a:off x="432262" y="338052"/>
            <a:ext cx="4437611" cy="188422"/>
          </a:xfrm>
          <a:prstGeom prst="rect">
            <a:avLst/>
          </a:prstGeom>
        </p:spPr>
        <p:txBody>
          <a:bodyPr lIns="0" tIns="0" rIns="0" bIns="0"/>
          <a:lstStyle>
            <a:lvl1pPr>
              <a:defRPr sz="1400" b="1" i="0">
                <a:solidFill>
                  <a:schemeClr val="bg1"/>
                </a:solidFill>
                <a:latin typeface="Montserrat SemiBold" pitchFamily="2" charset="77"/>
              </a:defRPr>
            </a:lvl1pPr>
          </a:lstStyle>
          <a:p>
            <a:r>
              <a:rPr lang="en-GB" dirty="0"/>
              <a:t>Click to edit Master title style</a:t>
            </a:r>
            <a:endParaRPr lang="en-US" dirty="0"/>
          </a:p>
        </p:txBody>
      </p:sp>
      <p:pic>
        <p:nvPicPr>
          <p:cNvPr id="12" name="Picture 11" descr="A white letter on a black background&#10;&#10;Description automatically generated">
            <a:extLst>
              <a:ext uri="{FF2B5EF4-FFF2-40B4-BE49-F238E27FC236}">
                <a16:creationId xmlns:a16="http://schemas.microsoft.com/office/drawing/2014/main" id="{C91065B2-8C5B-25EE-4F25-77CEC07A5BEA}"/>
              </a:ext>
            </a:extLst>
          </p:cNvPr>
          <p:cNvPicPr>
            <a:picLocks noChangeAspect="1"/>
          </p:cNvPicPr>
          <p:nvPr userDrawn="1"/>
        </p:nvPicPr>
        <p:blipFill>
          <a:blip r:embed="rId2"/>
          <a:stretch>
            <a:fillRect/>
          </a:stretch>
        </p:blipFill>
        <p:spPr>
          <a:xfrm>
            <a:off x="10535691" y="218654"/>
            <a:ext cx="1385127" cy="427220"/>
          </a:xfrm>
          <a:prstGeom prst="rect">
            <a:avLst/>
          </a:prstGeom>
        </p:spPr>
      </p:pic>
    </p:spTree>
    <p:extLst>
      <p:ext uri="{BB962C8B-B14F-4D97-AF65-F5344CB8AC3E}">
        <p14:creationId xmlns:p14="http://schemas.microsoft.com/office/powerpoint/2010/main" val="162184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D5A660-48C3-D811-9552-7514C7B44549}"/>
              </a:ext>
            </a:extLst>
          </p:cNvPr>
          <p:cNvSpPr/>
          <p:nvPr userDrawn="1"/>
        </p:nvSpPr>
        <p:spPr>
          <a:xfrm>
            <a:off x="1" y="0"/>
            <a:ext cx="432262" cy="6858000"/>
          </a:xfrm>
          <a:prstGeom prst="rect">
            <a:avLst/>
          </a:prstGeom>
          <a:solidFill>
            <a:srgbClr val="FFFF00">
              <a:alpha val="254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F0DA07-4AA3-7DC0-E329-E914C1341A02}"/>
              </a:ext>
            </a:extLst>
          </p:cNvPr>
          <p:cNvSpPr/>
          <p:nvPr userDrawn="1"/>
        </p:nvSpPr>
        <p:spPr>
          <a:xfrm>
            <a:off x="11759738" y="0"/>
            <a:ext cx="432262" cy="6858000"/>
          </a:xfrm>
          <a:prstGeom prst="rect">
            <a:avLst/>
          </a:prstGeom>
          <a:solidFill>
            <a:srgbClr val="FFFF00">
              <a:alpha val="254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14A67B-23D9-A254-9766-486AD05AFE80}"/>
              </a:ext>
            </a:extLst>
          </p:cNvPr>
          <p:cNvSpPr/>
          <p:nvPr userDrawn="1"/>
        </p:nvSpPr>
        <p:spPr>
          <a:xfrm rot="16200000">
            <a:off x="5879870" y="-5447610"/>
            <a:ext cx="432262" cy="11327481"/>
          </a:xfrm>
          <a:prstGeom prst="rect">
            <a:avLst/>
          </a:prstGeom>
          <a:solidFill>
            <a:srgbClr val="FFFF00">
              <a:alpha val="254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467D27-54F4-894B-ECC4-2205F85D5B94}"/>
              </a:ext>
            </a:extLst>
          </p:cNvPr>
          <p:cNvSpPr/>
          <p:nvPr userDrawn="1"/>
        </p:nvSpPr>
        <p:spPr>
          <a:xfrm rot="16200000">
            <a:off x="5879870" y="978130"/>
            <a:ext cx="432262" cy="11327477"/>
          </a:xfrm>
          <a:prstGeom prst="rect">
            <a:avLst/>
          </a:prstGeom>
          <a:solidFill>
            <a:srgbClr val="FFFF00">
              <a:alpha val="254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235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Footer Placeholder 24">
            <a:extLst>
              <a:ext uri="{FF2B5EF4-FFF2-40B4-BE49-F238E27FC236}">
                <a16:creationId xmlns:a16="http://schemas.microsoft.com/office/drawing/2014/main" id="{AB83CB3A-4A9E-D2AE-6E47-CB28AD123470}"/>
              </a:ext>
            </a:extLst>
          </p:cNvPr>
          <p:cNvSpPr>
            <a:spLocks noGrp="1"/>
          </p:cNvSpPr>
          <p:nvPr>
            <p:ph type="ftr" sz="quarter" idx="3"/>
          </p:nvPr>
        </p:nvSpPr>
        <p:spPr>
          <a:xfrm>
            <a:off x="432260" y="6251171"/>
            <a:ext cx="4114800" cy="174566"/>
          </a:xfrm>
          <a:prstGeom prst="rect">
            <a:avLst/>
          </a:prstGeom>
        </p:spPr>
        <p:txBody>
          <a:bodyPr vert="horz" lIns="0" tIns="0" rIns="0" bIns="0" rtlCol="0" anchor="ctr"/>
          <a:lstStyle>
            <a:lvl1pPr algn="l">
              <a:defRPr sz="800" b="0" i="0">
                <a:solidFill>
                  <a:schemeClr val="tx1"/>
                </a:solidFill>
                <a:latin typeface="Montserrat SemiBold" pitchFamily="2" charset="77"/>
              </a:defRPr>
            </a:lvl1pPr>
          </a:lstStyle>
          <a:p>
            <a:r>
              <a:rPr lang="en-US"/>
              <a:t>22 May 2025 - HR challenges - EML</a:t>
            </a:r>
            <a:endParaRPr lang="en-US" dirty="0"/>
          </a:p>
        </p:txBody>
      </p:sp>
      <p:sp>
        <p:nvSpPr>
          <p:cNvPr id="26" name="Slide Number Placeholder 25">
            <a:extLst>
              <a:ext uri="{FF2B5EF4-FFF2-40B4-BE49-F238E27FC236}">
                <a16:creationId xmlns:a16="http://schemas.microsoft.com/office/drawing/2014/main" id="{4C215A22-268E-99F1-C60B-DBD4EC3753EE}"/>
              </a:ext>
            </a:extLst>
          </p:cNvPr>
          <p:cNvSpPr>
            <a:spLocks noGrp="1"/>
          </p:cNvSpPr>
          <p:nvPr>
            <p:ph type="sldNum" sz="quarter" idx="4"/>
          </p:nvPr>
        </p:nvSpPr>
        <p:spPr>
          <a:xfrm>
            <a:off x="9016537" y="6251171"/>
            <a:ext cx="2743200" cy="174565"/>
          </a:xfrm>
          <a:prstGeom prst="rect">
            <a:avLst/>
          </a:prstGeom>
        </p:spPr>
        <p:txBody>
          <a:bodyPr vert="horz" lIns="0" tIns="0" rIns="0" bIns="0" rtlCol="0" anchor="ctr"/>
          <a:lstStyle>
            <a:lvl1pPr algn="r">
              <a:defRPr sz="800" b="1" i="0">
                <a:solidFill>
                  <a:schemeClr val="tx1"/>
                </a:solidFill>
                <a:latin typeface="Montserrat SemiBold" pitchFamily="2" charset="77"/>
              </a:defRPr>
            </a:lvl1pPr>
          </a:lstStyle>
          <a:p>
            <a:r>
              <a:rPr lang="en-US" dirty="0"/>
              <a:t>   </a:t>
            </a:r>
            <a:r>
              <a:rPr lang="en-US" dirty="0" err="1"/>
              <a:t>www.acorn-ind.co.uk</a:t>
            </a:r>
            <a:r>
              <a:rPr lang="en-US" dirty="0"/>
              <a:t>    |    </a:t>
            </a:r>
            <a:fld id="{37434325-71BC-B84F-87CE-DEEEF251D745}" type="slidenum">
              <a:rPr lang="en-US" smtClean="0"/>
              <a:pPr/>
              <a:t>‹#›</a:t>
            </a:fld>
            <a:endParaRPr lang="en-US" dirty="0"/>
          </a:p>
        </p:txBody>
      </p:sp>
    </p:spTree>
    <p:extLst>
      <p:ext uri="{BB962C8B-B14F-4D97-AF65-F5344CB8AC3E}">
        <p14:creationId xmlns:p14="http://schemas.microsoft.com/office/powerpoint/2010/main" val="177784906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785" r:id="rId3"/>
    <p:sldLayoutId id="2147483795" r:id="rId4"/>
    <p:sldLayoutId id="2147483796" r:id="rId5"/>
    <p:sldLayoutId id="2147483797" r:id="rId6"/>
    <p:sldLayoutId id="2147483794" r:id="rId7"/>
  </p:sldLayoutIdLst>
  <p:hf hdr="0" dt="0"/>
  <p:txStyles>
    <p:titleStyle>
      <a:lvl1pPr algn="l" defTabSz="914400" rtl="0" eaLnBrk="1" latinLnBrk="0" hangingPunct="1">
        <a:lnSpc>
          <a:spcPct val="90000"/>
        </a:lnSpc>
        <a:spcBef>
          <a:spcPct val="0"/>
        </a:spcBef>
        <a:buNone/>
        <a:defRPr sz="4400" b="0" i="0" kern="1200">
          <a:solidFill>
            <a:schemeClr val="tx1"/>
          </a:solidFill>
          <a:latin typeface="Outfit Medium"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utfit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utfit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utfit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utfit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utfit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pixabay.com/en/network-society-social-community-1019778/"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creativecommons.org/licenses/by-nc-sa/3.0/" TargetMode="External"/><Relationship Id="rId4" Type="http://schemas.openxmlformats.org/officeDocument/2006/relationships/hyperlink" Target="https://www.consumerthai.org/consumers-news/consumers-news/medicalnews/443-%E0%B8%AA%E0%B8%98-%E0%B8%88%E0%B8%B1%E0%B8%94%E0%B8%A3%E0%B8%B0%E0%B8%9A%E0%B8%9A%E0%B8%88%E0%B8%B1%E0%B8%94%E0%B8%81%E0%B8%B2%E0%B8%A3%E0%B9%80%E0%B8%A3%E0%B8%B7%E0%B9%88%E0%B8%AD%E0%B8%87%E0%B8%A3%E0%B9%89%E0%B8%AD%E0%B8%87%E0%B8%97%E0%B8%B8%E0%B8%81%E0%B8%82%E0%B9%8C-%E0%B8%82%E0%B8%B1%E0%B8%94%E0%B9%81%E0%B8%A2%E0%B9%89%E0%B8%87-%E0%B8%A5%E0%B8%94%E0%B8%9F%E0%B9%89%E0%B8%AD%E0%B8%87%E0%B8%A3%E0%B9%89%E0%B8%AD%E0%B8%87.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creativecommons.org/licenses/by-nc/3.0/" TargetMode="External"/><Relationship Id="rId4" Type="http://schemas.openxmlformats.org/officeDocument/2006/relationships/hyperlink" Target="https://freepngimg.com/png/27328-finish-line-imag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creativecommons.org/licenses/by-nd/3.0/" TargetMode="External"/><Relationship Id="rId4" Type="http://schemas.openxmlformats.org/officeDocument/2006/relationships/hyperlink" Target="https://calaborlawnews.com/legal-news/california-financial-industry-labor-la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pxhere.com/ko/photo/1069210"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hyperlink" Target="https://creativecommons.org/licenses/by-nc-nd/3.0/" TargetMode="External"/><Relationship Id="rId4" Type="http://schemas.openxmlformats.org/officeDocument/2006/relationships/hyperlink" Target="https://nebulascript.tistory.com/entry/11%EC%82%B4-%EC%97%B0%ED%95%98-%EC%97%AC%EC%9E%90%EC%B9%9C%EA%B5%AC%EC%99%80%EC%9D%98-%EC%82%AC%EB%9E%91-%EC%9D%B4%EC%95%BC%EA%B8%B0-%EB%82%98%EC%9D%B4-%EC%B0%A8%EC%9D%B4%EB%A5%BC-%EA%B7%B9%EB%B3%B5%ED%95%98%EB%8A%94-%EB%B2%9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peoplesdispatch.org/2020/06/25/maritime-union-intensifies-campaign-against-job-cuts-in-the-uk-ferry-industr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pixnio.com/objects/clocks/time-clock-antique-deadline-hours-minutes-schedule-tim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24" y="2251869"/>
            <a:ext cx="11550188" cy="1325563"/>
          </a:xfrm>
        </p:spPr>
        <p:txBody>
          <a:bodyPr/>
          <a:lstStyle/>
          <a:p>
            <a:r>
              <a:rPr dirty="0">
                <a:latin typeface="Calibri"/>
              </a:rPr>
              <a:t>Evolving HR in Hospitality</a:t>
            </a:r>
          </a:p>
        </p:txBody>
      </p:sp>
      <p:sp>
        <p:nvSpPr>
          <p:cNvPr id="3" name="TextBox 2"/>
          <p:cNvSpPr txBox="1"/>
          <p:nvPr/>
        </p:nvSpPr>
        <p:spPr>
          <a:xfrm>
            <a:off x="824484" y="2777213"/>
            <a:ext cx="10360152" cy="1231106"/>
          </a:xfrm>
          <a:prstGeom prst="rect">
            <a:avLst/>
          </a:prstGeom>
          <a:noFill/>
        </p:spPr>
        <p:txBody>
          <a:bodyPr wrap="square">
            <a:spAutoFit/>
          </a:bodyPr>
          <a:lstStyle/>
          <a:p>
            <a:endParaRPr dirty="0"/>
          </a:p>
          <a:p>
            <a:pPr>
              <a:defRPr sz="2400"/>
            </a:pPr>
            <a:r>
              <a:rPr lang="en-GB" sz="2800" dirty="0">
                <a:latin typeface="Calibri"/>
              </a:rPr>
              <a:t>What to expect from the Employment Rights Bill and how to prepared?</a:t>
            </a:r>
            <a:endParaRPr sz="2800" dirty="0">
              <a:latin typeface="Calibri"/>
            </a:endParaRPr>
          </a:p>
        </p:txBody>
      </p:sp>
      <p:sp>
        <p:nvSpPr>
          <p:cNvPr id="5" name="Footer Placeholder 4">
            <a:extLst>
              <a:ext uri="{FF2B5EF4-FFF2-40B4-BE49-F238E27FC236}">
                <a16:creationId xmlns:a16="http://schemas.microsoft.com/office/drawing/2014/main" id="{1396F6B8-82DD-F9AE-6B08-23F8ED671DE6}"/>
              </a:ext>
            </a:extLst>
          </p:cNvPr>
          <p:cNvSpPr>
            <a:spLocks noGrp="1"/>
          </p:cNvSpPr>
          <p:nvPr>
            <p:ph type="ftr" sz="quarter" idx="12"/>
          </p:nvPr>
        </p:nvSpPr>
        <p:spPr/>
        <p:txBody>
          <a:bodyPr/>
          <a:lstStyle/>
          <a:p>
            <a:r>
              <a:rPr lang="en-US" sz="1800" dirty="0">
                <a:latin typeface="Calibri  "/>
              </a:rPr>
              <a:t>22 October 2025 - HR challenges - EML</a:t>
            </a:r>
          </a:p>
        </p:txBody>
      </p:sp>
      <p:sp>
        <p:nvSpPr>
          <p:cNvPr id="6" name="Slide Number Placeholder 5">
            <a:extLst>
              <a:ext uri="{FF2B5EF4-FFF2-40B4-BE49-F238E27FC236}">
                <a16:creationId xmlns:a16="http://schemas.microsoft.com/office/drawing/2014/main" id="{3154ABDA-C3F9-B388-C141-AE8C3377A204}"/>
              </a:ext>
            </a:extLst>
          </p:cNvPr>
          <p:cNvSpPr>
            <a:spLocks noGrp="1"/>
          </p:cNvSpPr>
          <p:nvPr>
            <p:ph type="sldNum" sz="quarter" idx="13"/>
          </p:nvPr>
        </p:nvSpPr>
        <p:spPr/>
        <p:txBody>
          <a:bodyPr/>
          <a:lstStyle/>
          <a:p>
            <a:r>
              <a:rPr lang="en-US"/>
              <a:t>EML |    </a:t>
            </a:r>
            <a:fld id="{37434325-71BC-B84F-87CE-DEEEF251D745}" type="slidenum">
              <a:rPr lang="en-US" smtClean="0"/>
              <a:pPr/>
              <a:t>1</a:t>
            </a:fld>
            <a:endParaRPr lang="en-US" dirty="0"/>
          </a:p>
        </p:txBody>
      </p:sp>
      <p:sp>
        <p:nvSpPr>
          <p:cNvPr id="7" name="TextBox 6">
            <a:extLst>
              <a:ext uri="{FF2B5EF4-FFF2-40B4-BE49-F238E27FC236}">
                <a16:creationId xmlns:a16="http://schemas.microsoft.com/office/drawing/2014/main" id="{D79A809B-91F3-AAF8-0EEE-DFCAF6F1FEE9}"/>
              </a:ext>
            </a:extLst>
          </p:cNvPr>
          <p:cNvSpPr txBox="1"/>
          <p:nvPr/>
        </p:nvSpPr>
        <p:spPr>
          <a:xfrm>
            <a:off x="9015984" y="5479104"/>
            <a:ext cx="3176016" cy="584775"/>
          </a:xfrm>
          <a:prstGeom prst="rect">
            <a:avLst/>
          </a:prstGeom>
          <a:noFill/>
        </p:spPr>
        <p:txBody>
          <a:bodyPr wrap="square" rtlCol="0">
            <a:spAutoFit/>
          </a:bodyPr>
          <a:lstStyle/>
          <a:p>
            <a:r>
              <a:rPr lang="en-GB" sz="3200" dirty="0"/>
              <a:t>Isabelle Shankar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59BD1-861E-5FD1-4507-BEB557562A2A}"/>
            </a:ext>
          </a:extLst>
        </p:cNvPr>
        <p:cNvGrpSpPr/>
        <p:nvPr/>
      </p:nvGrpSpPr>
      <p:grpSpPr>
        <a:xfrm>
          <a:off x="0" y="0"/>
          <a:ext cx="0" cy="0"/>
          <a:chOff x="0" y="0"/>
          <a:chExt cx="0" cy="0"/>
        </a:xfrm>
      </p:grpSpPr>
      <p:pic>
        <p:nvPicPr>
          <p:cNvPr id="8" name="Picture 7" descr="A group of cartoon characters connected to each other&#10;&#10;AI-generated content may be incorrect.">
            <a:extLst>
              <a:ext uri="{FF2B5EF4-FFF2-40B4-BE49-F238E27FC236}">
                <a16:creationId xmlns:a16="http://schemas.microsoft.com/office/drawing/2014/main" id="{0B617A48-FCE3-BE95-9A69-1E0F8F578D74}"/>
              </a:ext>
            </a:extLst>
          </p:cNvPr>
          <p:cNvPicPr>
            <a:picLocks noChangeAspect="1"/>
          </p:cNvPicPr>
          <p:nvPr/>
        </p:nvPicPr>
        <p:blipFill>
          <a:blip r:embed="rId3">
            <a:alphaModFix amt="25000"/>
            <a:extLst>
              <a:ext uri="{837473B0-CC2E-450A-ABE3-18F120FF3D39}">
                <a1611:picAttrSrcUrl xmlns:a1611="http://schemas.microsoft.com/office/drawing/2016/11/main" r:id="rId4"/>
              </a:ext>
            </a:extLst>
          </a:blip>
          <a:stretch>
            <a:fillRect/>
          </a:stretch>
        </p:blipFill>
        <p:spPr>
          <a:xfrm>
            <a:off x="3467594" y="0"/>
            <a:ext cx="9543803" cy="7379071"/>
          </a:xfrm>
          <a:prstGeom prst="rect">
            <a:avLst/>
          </a:prstGeom>
          <a:effectLst>
            <a:softEdge rad="889000"/>
          </a:effectLst>
        </p:spPr>
      </p:pic>
      <p:sp>
        <p:nvSpPr>
          <p:cNvPr id="5" name="Slide Number Placeholder 4">
            <a:extLst>
              <a:ext uri="{FF2B5EF4-FFF2-40B4-BE49-F238E27FC236}">
                <a16:creationId xmlns:a16="http://schemas.microsoft.com/office/drawing/2014/main" id="{D0C331B8-FF41-D097-1D32-914D7FE9E5A4}"/>
              </a:ext>
            </a:extLst>
          </p:cNvPr>
          <p:cNvSpPr>
            <a:spLocks noGrp="1"/>
          </p:cNvSpPr>
          <p:nvPr>
            <p:ph type="sldNum" sz="quarter" idx="13"/>
          </p:nvPr>
        </p:nvSpPr>
        <p:spPr/>
        <p:txBody>
          <a:bodyPr/>
          <a:lstStyle/>
          <a:p>
            <a:r>
              <a:rPr lang="en-US" sz="1800" dirty="0">
                <a:latin typeface="Calibri"/>
              </a:rPr>
              <a:t>|    </a:t>
            </a:r>
            <a:fld id="{37434325-71BC-B84F-87CE-DEEEF251D745}" type="slidenum">
              <a:rPr lang="en-US" smtClean="0"/>
              <a:pPr/>
              <a:t>10</a:t>
            </a:fld>
            <a:endParaRPr lang="en-US" dirty="0"/>
          </a:p>
        </p:txBody>
      </p:sp>
      <p:sp>
        <p:nvSpPr>
          <p:cNvPr id="6" name="Title 5">
            <a:extLst>
              <a:ext uri="{FF2B5EF4-FFF2-40B4-BE49-F238E27FC236}">
                <a16:creationId xmlns:a16="http://schemas.microsoft.com/office/drawing/2014/main" id="{AEB96B48-32B6-F4DD-50FC-E7371E244D46}"/>
              </a:ext>
            </a:extLst>
          </p:cNvPr>
          <p:cNvSpPr>
            <a:spLocks noGrp="1"/>
          </p:cNvSpPr>
          <p:nvPr>
            <p:ph type="title"/>
          </p:nvPr>
        </p:nvSpPr>
        <p:spPr>
          <a:xfrm>
            <a:off x="432262" y="235670"/>
            <a:ext cx="6269552" cy="377716"/>
          </a:xfrm>
        </p:spPr>
        <p:txBody>
          <a:bodyPr/>
          <a:lstStyle/>
          <a:p>
            <a:pPr>
              <a:defRPr sz="2800" b="1"/>
            </a:pPr>
            <a:r>
              <a:rPr lang="en-GB" sz="3600" dirty="0">
                <a:latin typeface="Calibri"/>
              </a:rPr>
              <a:t>Redundancy &amp; Trade Unions</a:t>
            </a:r>
          </a:p>
        </p:txBody>
      </p:sp>
      <p:sp>
        <p:nvSpPr>
          <p:cNvPr id="2" name="Footer Placeholder 3">
            <a:extLst>
              <a:ext uri="{FF2B5EF4-FFF2-40B4-BE49-F238E27FC236}">
                <a16:creationId xmlns:a16="http://schemas.microsoft.com/office/drawing/2014/main" id="{F81CDED3-1911-2902-792C-E7F13223A056}"/>
              </a:ext>
            </a:extLst>
          </p:cNvPr>
          <p:cNvSpPr txBox="1">
            <a:spLocks/>
          </p:cNvSpPr>
          <p:nvPr/>
        </p:nvSpPr>
        <p:spPr>
          <a:xfrm>
            <a:off x="584660" y="6403571"/>
            <a:ext cx="4114800" cy="174566"/>
          </a:xfrm>
          <a:prstGeom prst="rect">
            <a:avLst/>
          </a:prstGeom>
        </p:spPr>
        <p:txBody>
          <a:bodyPr vert="horz" lIns="0" tIns="0" rIns="0" bIns="0" rtlCol="0" anchor="ctr"/>
          <a:lstStyle>
            <a:defPPr>
              <a:defRPr lang="en-US"/>
            </a:defPPr>
            <a:lvl1pPr marL="0" algn="l" defTabSz="914400" rtl="0" eaLnBrk="1" latinLnBrk="0" hangingPunct="1">
              <a:defRPr sz="800" b="1" i="0" kern="1200">
                <a:solidFill>
                  <a:schemeClr val="bg1"/>
                </a:solidFill>
                <a:latin typeface="Montserrat SemiBold"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latin typeface="Calibri"/>
              </a:rPr>
              <a:t>22 October 2025 - HR challenges - EML</a:t>
            </a:r>
            <a:endParaRPr lang="en-US" dirty="0"/>
          </a:p>
        </p:txBody>
      </p:sp>
      <p:sp>
        <p:nvSpPr>
          <p:cNvPr id="3" name="TextBox 2">
            <a:extLst>
              <a:ext uri="{FF2B5EF4-FFF2-40B4-BE49-F238E27FC236}">
                <a16:creationId xmlns:a16="http://schemas.microsoft.com/office/drawing/2014/main" id="{CF478406-4770-C7C5-1922-343B1840AA73}"/>
              </a:ext>
            </a:extLst>
          </p:cNvPr>
          <p:cNvSpPr txBox="1"/>
          <p:nvPr/>
        </p:nvSpPr>
        <p:spPr>
          <a:xfrm>
            <a:off x="541867" y="1117941"/>
            <a:ext cx="11108266" cy="4524315"/>
          </a:xfrm>
          <a:prstGeom prst="rect">
            <a:avLst/>
          </a:prstGeom>
          <a:noFill/>
        </p:spPr>
        <p:txBody>
          <a:bodyPr wrap="square" rtlCol="0">
            <a:spAutoFit/>
          </a:bodyPr>
          <a:lstStyle/>
          <a:p>
            <a:r>
              <a:rPr lang="en-GB" sz="2400" dirty="0"/>
              <a:t>Redundancy – day 1 right – full process</a:t>
            </a:r>
          </a:p>
          <a:p>
            <a:endParaRPr lang="en-GB" sz="2400" dirty="0"/>
          </a:p>
          <a:p>
            <a:r>
              <a:rPr lang="en-GB" sz="2400" dirty="0"/>
              <a:t>Collective redundancy (closure of a restaurant?) – protective awards are going </a:t>
            </a:r>
            <a:r>
              <a:rPr lang="en-GB" sz="2400" b="1" dirty="0"/>
              <a:t>up </a:t>
            </a:r>
            <a:r>
              <a:rPr lang="en-GB" sz="2400" b="1" dirty="0" err="1"/>
              <a:t>up</a:t>
            </a:r>
            <a:r>
              <a:rPr lang="en-GB" sz="2400" b="1" dirty="0"/>
              <a:t> </a:t>
            </a:r>
            <a:r>
              <a:rPr lang="en-GB" sz="2400" b="1" dirty="0" err="1"/>
              <a:t>up</a:t>
            </a:r>
            <a:r>
              <a:rPr lang="en-GB" sz="2400" b="1" dirty="0"/>
              <a:t> </a:t>
            </a:r>
          </a:p>
          <a:p>
            <a:pPr marL="342900" indent="-342900">
              <a:buFont typeface="Arial" panose="020B0604020202020204" pitchFamily="34" charset="0"/>
              <a:buChar char="•"/>
            </a:pPr>
            <a:r>
              <a:rPr lang="en-GB" sz="2400" dirty="0"/>
              <a:t>Still 20 at one establishment</a:t>
            </a:r>
          </a:p>
          <a:p>
            <a:pPr marL="342900" indent="-342900">
              <a:buFont typeface="Arial" panose="020B0604020202020204" pitchFamily="34" charset="0"/>
              <a:buChar char="•"/>
            </a:pPr>
            <a:r>
              <a:rPr lang="en-GB" sz="2400" dirty="0"/>
              <a:t>180 days protective award</a:t>
            </a:r>
          </a:p>
          <a:p>
            <a:endParaRPr lang="en-GB" sz="2400" dirty="0"/>
          </a:p>
          <a:p>
            <a:r>
              <a:rPr lang="en-GB" sz="2400" dirty="0"/>
              <a:t>Trade Union</a:t>
            </a:r>
          </a:p>
          <a:p>
            <a:pPr marL="342900" indent="-342900">
              <a:buFont typeface="Arial" panose="020B0604020202020204" pitchFamily="34" charset="0"/>
              <a:buChar char="•"/>
            </a:pPr>
            <a:r>
              <a:rPr lang="en-GB" sz="2400" dirty="0"/>
              <a:t>The landscape is changing </a:t>
            </a:r>
          </a:p>
          <a:p>
            <a:pPr marL="342900" indent="-342900">
              <a:buFont typeface="Arial" panose="020B0604020202020204" pitchFamily="34" charset="0"/>
              <a:buChar char="•"/>
            </a:pPr>
            <a:r>
              <a:rPr lang="en-GB" sz="2400" dirty="0"/>
              <a:t>Easier for them to come in and stay</a:t>
            </a:r>
          </a:p>
          <a:p>
            <a:pPr marL="342900" indent="-342900">
              <a:buFont typeface="Arial" panose="020B0604020202020204" pitchFamily="34" charset="0"/>
              <a:buChar char="•"/>
            </a:pPr>
            <a:r>
              <a:rPr lang="en-GB" sz="2400" dirty="0"/>
              <a:t>But they can also be a valuable ally</a:t>
            </a:r>
          </a:p>
          <a:p>
            <a:endParaRPr lang="en-GB" sz="2400" dirty="0"/>
          </a:p>
          <a:p>
            <a:r>
              <a:rPr lang="en-GB" sz="2400" b="1" dirty="0"/>
              <a:t>What will you do? </a:t>
            </a:r>
          </a:p>
        </p:txBody>
      </p:sp>
    </p:spTree>
    <p:extLst>
      <p:ext uri="{BB962C8B-B14F-4D97-AF65-F5344CB8AC3E}">
        <p14:creationId xmlns:p14="http://schemas.microsoft.com/office/powerpoint/2010/main" val="54675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EF8A5-7FE1-2462-39A0-FF41E3B7E5B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761AE6-22C2-43C3-3EA8-554B15291A15}"/>
              </a:ext>
            </a:extLst>
          </p:cNvPr>
          <p:cNvSpPr>
            <a:spLocks noGrp="1"/>
          </p:cNvSpPr>
          <p:nvPr>
            <p:ph type="sldNum" sz="quarter" idx="13"/>
          </p:nvPr>
        </p:nvSpPr>
        <p:spPr/>
        <p:txBody>
          <a:bodyPr/>
          <a:lstStyle/>
          <a:p>
            <a:r>
              <a:rPr lang="en-US" sz="1800" dirty="0">
                <a:latin typeface="Calibri"/>
              </a:rPr>
              <a:t>|    </a:t>
            </a:r>
            <a:fld id="{37434325-71BC-B84F-87CE-DEEEF251D745}" type="slidenum">
              <a:rPr lang="en-US" smtClean="0"/>
              <a:pPr/>
              <a:t>11</a:t>
            </a:fld>
            <a:endParaRPr lang="en-US" dirty="0"/>
          </a:p>
        </p:txBody>
      </p:sp>
      <p:sp>
        <p:nvSpPr>
          <p:cNvPr id="6" name="Title 5">
            <a:extLst>
              <a:ext uri="{FF2B5EF4-FFF2-40B4-BE49-F238E27FC236}">
                <a16:creationId xmlns:a16="http://schemas.microsoft.com/office/drawing/2014/main" id="{390F4513-6C83-F7E6-3C8D-7C2770E17C54}"/>
              </a:ext>
            </a:extLst>
          </p:cNvPr>
          <p:cNvSpPr>
            <a:spLocks noGrp="1"/>
          </p:cNvSpPr>
          <p:nvPr>
            <p:ph type="title"/>
          </p:nvPr>
        </p:nvSpPr>
        <p:spPr>
          <a:xfrm>
            <a:off x="432262" y="235670"/>
            <a:ext cx="6269552" cy="377716"/>
          </a:xfrm>
        </p:spPr>
        <p:txBody>
          <a:bodyPr/>
          <a:lstStyle/>
          <a:p>
            <a:pPr>
              <a:defRPr sz="2800" b="1"/>
            </a:pPr>
            <a:r>
              <a:rPr lang="en-US" sz="3600" dirty="0">
                <a:latin typeface="Calibri"/>
              </a:rPr>
              <a:t>What can you do to prepare?</a:t>
            </a:r>
          </a:p>
        </p:txBody>
      </p:sp>
      <p:sp>
        <p:nvSpPr>
          <p:cNvPr id="8" name="TextBox 7">
            <a:extLst>
              <a:ext uri="{FF2B5EF4-FFF2-40B4-BE49-F238E27FC236}">
                <a16:creationId xmlns:a16="http://schemas.microsoft.com/office/drawing/2014/main" id="{8FE16FC8-221B-86F9-0465-F3C0ECAE1358}"/>
              </a:ext>
            </a:extLst>
          </p:cNvPr>
          <p:cNvSpPr txBox="1"/>
          <p:nvPr/>
        </p:nvSpPr>
        <p:spPr>
          <a:xfrm>
            <a:off x="135467" y="613386"/>
            <a:ext cx="11624270" cy="5539978"/>
          </a:xfrm>
          <a:prstGeom prst="rect">
            <a:avLst/>
          </a:prstGeom>
          <a:noFill/>
        </p:spPr>
        <p:txBody>
          <a:bodyPr wrap="square">
            <a:spAutoFit/>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defRPr sz="1800"/>
            </a:pPr>
            <a:r>
              <a:rPr lang="en-US" sz="2800" dirty="0">
                <a:latin typeface="Calibri"/>
              </a:rPr>
              <a:t>Prepare now! </a:t>
            </a:r>
          </a:p>
          <a:p>
            <a:pPr marL="457200" indent="-457200">
              <a:buFont typeface="Arial" panose="020B0604020202020204" pitchFamily="34" charset="0"/>
              <a:buChar char="•"/>
              <a:defRPr sz="1800"/>
            </a:pPr>
            <a:r>
              <a:rPr lang="en-US" sz="2800" dirty="0">
                <a:latin typeface="Calibri"/>
              </a:rPr>
              <a:t>Upskill your managers </a:t>
            </a:r>
          </a:p>
          <a:p>
            <a:pPr marL="914400" lvl="1" indent="-457200">
              <a:buFont typeface="Arial" panose="020B0604020202020204" pitchFamily="34" charset="0"/>
              <a:buChar char="•"/>
              <a:defRPr sz="1800"/>
            </a:pPr>
            <a:r>
              <a:rPr lang="en-US" sz="2800" dirty="0">
                <a:latin typeface="Calibri"/>
              </a:rPr>
              <a:t>What are your policies and procedures</a:t>
            </a:r>
          </a:p>
          <a:p>
            <a:pPr marL="914400" lvl="1" indent="-457200">
              <a:buFont typeface="Arial" panose="020B0604020202020204" pitchFamily="34" charset="0"/>
              <a:buChar char="•"/>
              <a:defRPr sz="1800"/>
            </a:pPr>
            <a:r>
              <a:rPr lang="en-US" sz="2800" dirty="0">
                <a:latin typeface="Calibri"/>
              </a:rPr>
              <a:t>Management and ER knowledge and support</a:t>
            </a:r>
          </a:p>
          <a:p>
            <a:pPr marL="914400" lvl="1" indent="-457200">
              <a:buFont typeface="Arial" panose="020B0604020202020204" pitchFamily="34" charset="0"/>
              <a:buChar char="•"/>
              <a:defRPr sz="1800"/>
            </a:pPr>
            <a:r>
              <a:rPr lang="en-US" sz="2800" dirty="0">
                <a:latin typeface="Calibri"/>
              </a:rPr>
              <a:t>Record keeping……..but do not be burned by DSAR!</a:t>
            </a:r>
          </a:p>
          <a:p>
            <a:pPr marL="457200" indent="-457200">
              <a:buFont typeface="Arial" panose="020B0604020202020204" pitchFamily="34" charset="0"/>
              <a:buChar char="•"/>
              <a:defRPr sz="1800"/>
            </a:pPr>
            <a:endParaRPr lang="en-US" sz="2800" dirty="0">
              <a:latin typeface="Calibri"/>
            </a:endParaRPr>
          </a:p>
          <a:p>
            <a:pPr marL="457200" indent="-457200">
              <a:buFont typeface="Arial" panose="020B0604020202020204" pitchFamily="34" charset="0"/>
              <a:buChar char="•"/>
              <a:defRPr sz="1800"/>
            </a:pPr>
            <a:r>
              <a:rPr lang="en-US" sz="2800" dirty="0">
                <a:latin typeface="Calibri"/>
              </a:rPr>
              <a:t>Expectation to deliver more with less</a:t>
            </a:r>
          </a:p>
          <a:p>
            <a:pPr marL="914400" lvl="1" indent="-457200">
              <a:buFont typeface="Arial" panose="020B0604020202020204" pitchFamily="34" charset="0"/>
              <a:buChar char="•"/>
              <a:defRPr sz="1800"/>
            </a:pPr>
            <a:r>
              <a:rPr lang="en-US" sz="2800" dirty="0">
                <a:latin typeface="Calibri"/>
              </a:rPr>
              <a:t>Recruit the right people </a:t>
            </a:r>
          </a:p>
          <a:p>
            <a:pPr marL="914400" lvl="1" indent="-457200">
              <a:buFont typeface="Arial" panose="020B0604020202020204" pitchFamily="34" charset="0"/>
              <a:buChar char="•"/>
              <a:defRPr sz="1800"/>
            </a:pPr>
            <a:r>
              <a:rPr lang="en-US" sz="2800" dirty="0">
                <a:latin typeface="Calibri"/>
              </a:rPr>
              <a:t>Reduce turnover – retain and support (especially considering training needs)</a:t>
            </a:r>
          </a:p>
          <a:p>
            <a:pPr marL="914400" lvl="1" indent="-457200">
              <a:buFont typeface="Arial" panose="020B0604020202020204" pitchFamily="34" charset="0"/>
              <a:buChar char="•"/>
              <a:defRPr sz="1800"/>
            </a:pPr>
            <a:r>
              <a:rPr lang="en-US" sz="2800" dirty="0">
                <a:latin typeface="Calibri"/>
              </a:rPr>
              <a:t>What tools can you use to make your job more efficient?</a:t>
            </a:r>
          </a:p>
          <a:p>
            <a:pPr>
              <a:defRPr sz="1800"/>
            </a:pPr>
            <a:endParaRPr lang="en-US" dirty="0"/>
          </a:p>
        </p:txBody>
      </p:sp>
      <p:sp>
        <p:nvSpPr>
          <p:cNvPr id="2" name="Footer Placeholder 3">
            <a:extLst>
              <a:ext uri="{FF2B5EF4-FFF2-40B4-BE49-F238E27FC236}">
                <a16:creationId xmlns:a16="http://schemas.microsoft.com/office/drawing/2014/main" id="{73E09D26-5E47-EF78-010C-410778D0974D}"/>
              </a:ext>
            </a:extLst>
          </p:cNvPr>
          <p:cNvSpPr>
            <a:spLocks noGrp="1"/>
          </p:cNvSpPr>
          <p:nvPr>
            <p:ph type="ftr" sz="quarter" idx="12"/>
          </p:nvPr>
        </p:nvSpPr>
        <p:spPr>
          <a:xfrm>
            <a:off x="432260" y="6251171"/>
            <a:ext cx="4114800" cy="174566"/>
          </a:xfrm>
        </p:spPr>
        <p:txBody>
          <a:bodyPr/>
          <a:lstStyle/>
          <a:p>
            <a:r>
              <a:rPr lang="en-US" sz="1800" dirty="0">
                <a:latin typeface="Calibri"/>
              </a:rPr>
              <a:t>22 October 2025 - HR challenges - EML</a:t>
            </a:r>
            <a:endParaRPr lang="en-US" dirty="0"/>
          </a:p>
        </p:txBody>
      </p:sp>
    </p:spTree>
    <p:extLst>
      <p:ext uri="{BB962C8B-B14F-4D97-AF65-F5344CB8AC3E}">
        <p14:creationId xmlns:p14="http://schemas.microsoft.com/office/powerpoint/2010/main" val="823856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13A1-E68B-6441-5635-A450AA99F90F}"/>
            </a:ext>
          </a:extLst>
        </p:cNvPr>
        <p:cNvGrpSpPr/>
        <p:nvPr/>
      </p:nvGrpSpPr>
      <p:grpSpPr>
        <a:xfrm>
          <a:off x="0" y="0"/>
          <a:ext cx="0" cy="0"/>
          <a:chOff x="0" y="0"/>
          <a:chExt cx="0" cy="0"/>
        </a:xfrm>
      </p:grpSpPr>
      <p:pic>
        <p:nvPicPr>
          <p:cNvPr id="7" name="Picture 6" descr="A group of people sitting at a table&#10;&#10;AI-generated content may be incorrect.">
            <a:extLst>
              <a:ext uri="{FF2B5EF4-FFF2-40B4-BE49-F238E27FC236}">
                <a16:creationId xmlns:a16="http://schemas.microsoft.com/office/drawing/2014/main" id="{B6113CA3-84F6-2471-7450-E0F97CC4EC95}"/>
              </a:ext>
            </a:extLst>
          </p:cNvPr>
          <p:cNvPicPr>
            <a:picLocks noChangeAspect="1"/>
          </p:cNvPicPr>
          <p:nvPr/>
        </p:nvPicPr>
        <p:blipFill>
          <a:blip r:embed="rId3">
            <a:alphaModFix amt="20000"/>
            <a:extLst>
              <a:ext uri="{837473B0-CC2E-450A-ABE3-18F120FF3D39}">
                <a1611:picAttrSrcUrl xmlns:a1611="http://schemas.microsoft.com/office/drawing/2016/11/main" r:id="rId4"/>
              </a:ext>
            </a:extLst>
          </a:blip>
          <a:stretch>
            <a:fillRect/>
          </a:stretch>
        </p:blipFill>
        <p:spPr>
          <a:xfrm>
            <a:off x="3784912" y="1175389"/>
            <a:ext cx="8407088" cy="4735993"/>
          </a:xfrm>
          <a:prstGeom prst="rect">
            <a:avLst/>
          </a:prstGeom>
          <a:effectLst>
            <a:softEdge rad="342900"/>
          </a:effectLst>
        </p:spPr>
      </p:pic>
      <p:sp>
        <p:nvSpPr>
          <p:cNvPr id="5" name="Slide Number Placeholder 4">
            <a:extLst>
              <a:ext uri="{FF2B5EF4-FFF2-40B4-BE49-F238E27FC236}">
                <a16:creationId xmlns:a16="http://schemas.microsoft.com/office/drawing/2014/main" id="{B4A459BD-3446-000C-B983-797728B828C4}"/>
              </a:ext>
            </a:extLst>
          </p:cNvPr>
          <p:cNvSpPr>
            <a:spLocks noGrp="1"/>
          </p:cNvSpPr>
          <p:nvPr>
            <p:ph type="sldNum" sz="quarter" idx="13"/>
          </p:nvPr>
        </p:nvSpPr>
        <p:spPr/>
        <p:txBody>
          <a:bodyPr/>
          <a:lstStyle/>
          <a:p>
            <a:r>
              <a:rPr lang="en-US" sz="1800" dirty="0">
                <a:latin typeface="Calibri"/>
              </a:rPr>
              <a:t>|    </a:t>
            </a:r>
            <a:fld id="{37434325-71BC-B84F-87CE-DEEEF251D745}" type="slidenum">
              <a:rPr lang="en-US" smtClean="0"/>
              <a:pPr/>
              <a:t>12</a:t>
            </a:fld>
            <a:endParaRPr lang="en-US" dirty="0"/>
          </a:p>
        </p:txBody>
      </p:sp>
      <p:sp>
        <p:nvSpPr>
          <p:cNvPr id="6" name="Title 5">
            <a:extLst>
              <a:ext uri="{FF2B5EF4-FFF2-40B4-BE49-F238E27FC236}">
                <a16:creationId xmlns:a16="http://schemas.microsoft.com/office/drawing/2014/main" id="{3D7BC496-08E2-5935-9A6E-52FE5682319A}"/>
              </a:ext>
            </a:extLst>
          </p:cNvPr>
          <p:cNvSpPr>
            <a:spLocks noGrp="1"/>
          </p:cNvSpPr>
          <p:nvPr>
            <p:ph type="title"/>
          </p:nvPr>
        </p:nvSpPr>
        <p:spPr>
          <a:xfrm>
            <a:off x="432262" y="235670"/>
            <a:ext cx="6269552" cy="377716"/>
          </a:xfrm>
        </p:spPr>
        <p:txBody>
          <a:bodyPr/>
          <a:lstStyle/>
          <a:p>
            <a:pPr>
              <a:defRPr sz="2800" b="1"/>
            </a:pPr>
            <a:r>
              <a:rPr lang="en-GB" sz="3600" dirty="0">
                <a:latin typeface="Calibri"/>
              </a:rPr>
              <a:t>Recommendations &amp; Next Steps</a:t>
            </a:r>
          </a:p>
        </p:txBody>
      </p:sp>
      <p:sp>
        <p:nvSpPr>
          <p:cNvPr id="8" name="TextBox 7">
            <a:extLst>
              <a:ext uri="{FF2B5EF4-FFF2-40B4-BE49-F238E27FC236}">
                <a16:creationId xmlns:a16="http://schemas.microsoft.com/office/drawing/2014/main" id="{B5594A58-93E0-F0C7-3560-28233918E31B}"/>
              </a:ext>
            </a:extLst>
          </p:cNvPr>
          <p:cNvSpPr txBox="1"/>
          <p:nvPr/>
        </p:nvSpPr>
        <p:spPr>
          <a:xfrm>
            <a:off x="0" y="862613"/>
            <a:ext cx="12192000" cy="3293209"/>
          </a:xfrm>
          <a:prstGeom prst="rect">
            <a:avLst/>
          </a:prstGeom>
          <a:noFill/>
        </p:spPr>
        <p:txBody>
          <a:bodyPr wrap="square">
            <a:spAutoFit/>
          </a:bodyPr>
          <a:lstStyle/>
          <a:p>
            <a:endParaRPr lang="en-US" dirty="0"/>
          </a:p>
          <a:p>
            <a:pPr marL="457200" indent="-457200">
              <a:buFont typeface="Arial" panose="020B0604020202020204" pitchFamily="34" charset="0"/>
              <a:buChar char="•"/>
              <a:defRPr sz="1800"/>
            </a:pPr>
            <a:r>
              <a:rPr lang="en-US" sz="2800" dirty="0">
                <a:latin typeface="Calibri"/>
              </a:rPr>
              <a:t>Preparing for 2026 and beyond</a:t>
            </a:r>
          </a:p>
          <a:p>
            <a:pPr marL="1371600" lvl="2" indent="-457200">
              <a:buFont typeface="Arial" panose="020B0604020202020204" pitchFamily="34" charset="0"/>
              <a:buChar char="•"/>
              <a:defRPr sz="1800"/>
            </a:pPr>
            <a:r>
              <a:rPr lang="en-US" sz="2800" dirty="0">
                <a:latin typeface="Calibri"/>
              </a:rPr>
              <a:t>Speak up for HR</a:t>
            </a:r>
          </a:p>
          <a:p>
            <a:pPr marL="1371600" lvl="2" indent="-457200">
              <a:buFont typeface="Arial" panose="020B0604020202020204" pitchFamily="34" charset="0"/>
              <a:buChar char="•"/>
              <a:defRPr sz="1800"/>
            </a:pPr>
            <a:r>
              <a:rPr lang="en-US" sz="2800" dirty="0">
                <a:latin typeface="Calibri"/>
              </a:rPr>
              <a:t>Train your managers</a:t>
            </a:r>
          </a:p>
          <a:p>
            <a:pPr marL="1371600" lvl="2" indent="-457200">
              <a:buFont typeface="Arial" panose="020B0604020202020204" pitchFamily="34" charset="0"/>
              <a:buChar char="•"/>
              <a:defRPr sz="1800"/>
            </a:pPr>
            <a:r>
              <a:rPr lang="en-US" sz="2800" dirty="0">
                <a:latin typeface="Calibri"/>
              </a:rPr>
              <a:t>Employee forums / Trade Unions – collective/workforce agreements</a:t>
            </a:r>
          </a:p>
          <a:p>
            <a:pPr marL="457200" indent="-457200">
              <a:buFont typeface="Arial" panose="020B0604020202020204" pitchFamily="34" charset="0"/>
              <a:buChar char="•"/>
              <a:defRPr sz="1800"/>
            </a:pPr>
            <a:endParaRPr lang="en-US" sz="2800" dirty="0">
              <a:latin typeface="Calibri"/>
            </a:endParaRPr>
          </a:p>
          <a:p>
            <a:pPr marL="457200" indent="-457200">
              <a:buFont typeface="Arial" panose="020B0604020202020204" pitchFamily="34" charset="0"/>
              <a:buChar char="•"/>
              <a:defRPr sz="1800"/>
            </a:pPr>
            <a:r>
              <a:rPr lang="en-US" sz="3200" dirty="0">
                <a:latin typeface="Calibri"/>
              </a:rPr>
              <a:t>HR as a strategic partner, not an administrative function </a:t>
            </a:r>
            <a:endParaRPr lang="en-US" sz="2800" dirty="0">
              <a:latin typeface="Calibri"/>
            </a:endParaRPr>
          </a:p>
          <a:p>
            <a:pPr>
              <a:defRPr sz="1800"/>
            </a:pPr>
            <a:endParaRPr lang="en-US" dirty="0"/>
          </a:p>
        </p:txBody>
      </p:sp>
      <p:sp>
        <p:nvSpPr>
          <p:cNvPr id="2" name="Footer Placeholder 3">
            <a:extLst>
              <a:ext uri="{FF2B5EF4-FFF2-40B4-BE49-F238E27FC236}">
                <a16:creationId xmlns:a16="http://schemas.microsoft.com/office/drawing/2014/main" id="{5E11503B-099C-12BB-FE41-AB73609DCBB0}"/>
              </a:ext>
            </a:extLst>
          </p:cNvPr>
          <p:cNvSpPr>
            <a:spLocks noGrp="1"/>
          </p:cNvSpPr>
          <p:nvPr>
            <p:ph type="ftr" sz="quarter" idx="12"/>
          </p:nvPr>
        </p:nvSpPr>
        <p:spPr>
          <a:xfrm>
            <a:off x="432260" y="6251171"/>
            <a:ext cx="4114800" cy="174566"/>
          </a:xfrm>
        </p:spPr>
        <p:txBody>
          <a:bodyPr/>
          <a:lstStyle/>
          <a:p>
            <a:r>
              <a:rPr lang="en-US" sz="1800" dirty="0">
                <a:latin typeface="Calibri"/>
              </a:rPr>
              <a:t>22 October 2025 - HR challenges - EML</a:t>
            </a:r>
            <a:endParaRPr lang="en-US" dirty="0"/>
          </a:p>
        </p:txBody>
      </p:sp>
      <p:sp>
        <p:nvSpPr>
          <p:cNvPr id="9" name="TextBox 8">
            <a:extLst>
              <a:ext uri="{FF2B5EF4-FFF2-40B4-BE49-F238E27FC236}">
                <a16:creationId xmlns:a16="http://schemas.microsoft.com/office/drawing/2014/main" id="{A8B057AA-BB70-04EE-AEB5-87771EAD6373}"/>
              </a:ext>
            </a:extLst>
          </p:cNvPr>
          <p:cNvSpPr txBox="1"/>
          <p:nvPr/>
        </p:nvSpPr>
        <p:spPr>
          <a:xfrm>
            <a:off x="6455949" y="6664514"/>
            <a:ext cx="4529207" cy="230832"/>
          </a:xfrm>
          <a:prstGeom prst="rect">
            <a:avLst/>
          </a:prstGeom>
          <a:noFill/>
        </p:spPr>
        <p:txBody>
          <a:bodyPr wrap="square" rtlCol="0">
            <a:spAutoFit/>
          </a:bodyPr>
          <a:lstStyle/>
          <a:p>
            <a:r>
              <a:rPr lang="en-GB" sz="900">
                <a:hlinkClick r:id="rId4" tooltip="https://www.consumerthai.org/consumers-news/consumers-news/medicalnews/443-%E0%B8%AA%E0%B8%98-%E0%B8%88%E0%B8%B1%E0%B8%94%E0%B8%A3%E0%B8%B0%E0%B8%9A%E0%B8%9A%E0%B8%88%E0%B8%B1%E0%B8%94%E0%B8%81%E0%B8%B2%E0%B8%A3%E0%B9%80%E0%B8%A3%E0%B8%B7%E0%B9%88%E0%B8%AD%E0%B8%87%E0%B8%A3%E0%B9%89%E0%B8%AD%E0%B8%87%E0%B8%97%E0%B8%B8%E0%B8%81%E0%B8%82%E0%B9%8C-%E0%B8%82%E0%B8%B1%E0%B8%94%E0%B9%81%E0%B8%A2%E0%B9%89%E0%B8%87-%E0%B8%A5%E0%B8%94%E0%B8%9F%E0%B9%89%E0%B8%AD%E0%B8%87%E0%B8%A3%E0%B9%89%E0%B8%AD%E0%B8%87.html"/>
              </a:rPr>
              <a:t>This Photo</a:t>
            </a:r>
            <a:r>
              <a:rPr lang="en-GB" sz="900"/>
              <a:t> by Unknown Author is licensed under </a:t>
            </a:r>
            <a:r>
              <a:rPr lang="en-GB" sz="900">
                <a:hlinkClick r:id="rId5" tooltip="https://creativecommons.org/licenses/by-nc-sa/3.0/"/>
              </a:rPr>
              <a:t>CC BY-SA-NC</a:t>
            </a:r>
            <a:endParaRPr lang="en-GB" sz="900"/>
          </a:p>
        </p:txBody>
      </p:sp>
    </p:spTree>
    <p:extLst>
      <p:ext uri="{BB962C8B-B14F-4D97-AF65-F5344CB8AC3E}">
        <p14:creationId xmlns:p14="http://schemas.microsoft.com/office/powerpoint/2010/main" val="1568703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A4BBC-21C2-B3D5-5EE7-B2496258743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96AFD31-1A23-444B-3603-5A4D74E8A204}"/>
              </a:ext>
            </a:extLst>
          </p:cNvPr>
          <p:cNvSpPr>
            <a:spLocks noGrp="1"/>
          </p:cNvSpPr>
          <p:nvPr>
            <p:ph type="sldNum" sz="quarter" idx="13"/>
          </p:nvPr>
        </p:nvSpPr>
        <p:spPr/>
        <p:txBody>
          <a:bodyPr/>
          <a:lstStyle/>
          <a:p>
            <a:r>
              <a:rPr lang="en-US" sz="1800" dirty="0">
                <a:latin typeface="Calibri"/>
              </a:rPr>
              <a:t>|    </a:t>
            </a:r>
            <a:fld id="{37434325-71BC-B84F-87CE-DEEEF251D745}" type="slidenum">
              <a:rPr lang="en-US" smtClean="0"/>
              <a:pPr/>
              <a:t>13</a:t>
            </a:fld>
            <a:endParaRPr lang="en-US" dirty="0"/>
          </a:p>
        </p:txBody>
      </p:sp>
      <p:sp>
        <p:nvSpPr>
          <p:cNvPr id="6" name="Title 5">
            <a:extLst>
              <a:ext uri="{FF2B5EF4-FFF2-40B4-BE49-F238E27FC236}">
                <a16:creationId xmlns:a16="http://schemas.microsoft.com/office/drawing/2014/main" id="{5912D5E2-151A-80D6-C3BC-F6BCD7498BE1}"/>
              </a:ext>
            </a:extLst>
          </p:cNvPr>
          <p:cNvSpPr>
            <a:spLocks noGrp="1"/>
          </p:cNvSpPr>
          <p:nvPr>
            <p:ph type="title"/>
          </p:nvPr>
        </p:nvSpPr>
        <p:spPr>
          <a:xfrm>
            <a:off x="432260" y="243841"/>
            <a:ext cx="4437611" cy="188422"/>
          </a:xfrm>
        </p:spPr>
        <p:txBody>
          <a:bodyPr/>
          <a:lstStyle/>
          <a:p>
            <a:r>
              <a:rPr lang="en-US" sz="3600" dirty="0">
                <a:latin typeface="Calibri"/>
              </a:rPr>
              <a:t>Questions</a:t>
            </a:r>
            <a:endParaRPr lang="en-GB" sz="3600" dirty="0"/>
          </a:p>
        </p:txBody>
      </p:sp>
      <p:sp>
        <p:nvSpPr>
          <p:cNvPr id="8" name="TextBox 7">
            <a:extLst>
              <a:ext uri="{FF2B5EF4-FFF2-40B4-BE49-F238E27FC236}">
                <a16:creationId xmlns:a16="http://schemas.microsoft.com/office/drawing/2014/main" id="{6C247EE3-9421-7055-81D4-C0D8417B81CE}"/>
              </a:ext>
            </a:extLst>
          </p:cNvPr>
          <p:cNvSpPr txBox="1"/>
          <p:nvPr/>
        </p:nvSpPr>
        <p:spPr>
          <a:xfrm>
            <a:off x="332012" y="1566952"/>
            <a:ext cx="12192000" cy="4339650"/>
          </a:xfrm>
          <a:prstGeom prst="rect">
            <a:avLst/>
          </a:prstGeom>
          <a:noFill/>
        </p:spPr>
        <p:txBody>
          <a:bodyPr wrap="square">
            <a:spAutoFit/>
          </a:bodyPr>
          <a:lstStyle/>
          <a:p>
            <a:pPr>
              <a:defRPr sz="1800"/>
            </a:pPr>
            <a:r>
              <a:rPr lang="en-US" sz="2800" dirty="0">
                <a:latin typeface="Calibri"/>
              </a:rPr>
              <a:t>	</a:t>
            </a:r>
          </a:p>
          <a:p>
            <a:pPr>
              <a:defRPr sz="1800"/>
            </a:pPr>
            <a:r>
              <a:rPr lang="en-US" sz="4000" i="1" dirty="0">
                <a:latin typeface="Calibri"/>
              </a:rPr>
              <a:t>HR is not about being nice. It's about being effective.</a:t>
            </a:r>
          </a:p>
          <a:p>
            <a:pPr>
              <a:defRPr sz="1800"/>
            </a:pPr>
            <a:endParaRPr lang="en-US" sz="4000" i="1" dirty="0">
              <a:latin typeface="Calibri"/>
            </a:endParaRPr>
          </a:p>
          <a:p>
            <a:pPr>
              <a:defRPr sz="1800"/>
            </a:pPr>
            <a:endParaRPr lang="en-US" sz="4000" i="1" dirty="0">
              <a:latin typeface="Calibri"/>
            </a:endParaRPr>
          </a:p>
          <a:p>
            <a:pPr>
              <a:defRPr sz="1800"/>
            </a:pPr>
            <a:r>
              <a:rPr lang="en-US" sz="2800" dirty="0">
                <a:latin typeface="Calibri"/>
              </a:rPr>
              <a:t>	</a:t>
            </a:r>
            <a:r>
              <a:rPr lang="en-US" sz="3600" b="1" dirty="0">
                <a:latin typeface="Calibri"/>
              </a:rPr>
              <a:t>Effectiveness is protecting the business </a:t>
            </a:r>
          </a:p>
          <a:p>
            <a:pPr>
              <a:defRPr sz="1800"/>
            </a:pPr>
            <a:r>
              <a:rPr lang="en-US" sz="3600" b="1" dirty="0">
                <a:latin typeface="Calibri"/>
              </a:rPr>
              <a:t>						&amp;  empowering its people</a:t>
            </a:r>
          </a:p>
          <a:p>
            <a:pPr>
              <a:defRPr sz="1800"/>
            </a:pPr>
            <a:r>
              <a:rPr lang="en-US" sz="2800" b="1" dirty="0">
                <a:latin typeface="Calibri"/>
              </a:rPr>
              <a:t>	</a:t>
            </a:r>
          </a:p>
          <a:p>
            <a:pPr>
              <a:defRPr sz="1800"/>
            </a:pPr>
            <a:r>
              <a:rPr lang="en-US" sz="2800" b="1" dirty="0">
                <a:latin typeface="Calibri"/>
              </a:rPr>
              <a:t>	</a:t>
            </a:r>
            <a:r>
              <a:rPr lang="en-US" sz="2800" dirty="0">
                <a:latin typeface="Calibri"/>
              </a:rPr>
              <a:t>	</a:t>
            </a:r>
          </a:p>
        </p:txBody>
      </p:sp>
      <p:sp>
        <p:nvSpPr>
          <p:cNvPr id="2" name="Footer Placeholder 3">
            <a:extLst>
              <a:ext uri="{FF2B5EF4-FFF2-40B4-BE49-F238E27FC236}">
                <a16:creationId xmlns:a16="http://schemas.microsoft.com/office/drawing/2014/main" id="{A404F86A-B622-42B0-71A4-56FB71557AC8}"/>
              </a:ext>
            </a:extLst>
          </p:cNvPr>
          <p:cNvSpPr>
            <a:spLocks noGrp="1"/>
          </p:cNvSpPr>
          <p:nvPr>
            <p:ph type="ftr" sz="quarter" idx="12"/>
          </p:nvPr>
        </p:nvSpPr>
        <p:spPr>
          <a:xfrm>
            <a:off x="432260" y="6251171"/>
            <a:ext cx="4114800" cy="174566"/>
          </a:xfrm>
        </p:spPr>
        <p:txBody>
          <a:bodyPr/>
          <a:lstStyle/>
          <a:p>
            <a:r>
              <a:rPr lang="en-US" sz="1800" dirty="0">
                <a:latin typeface="Calibri"/>
              </a:rPr>
              <a:t>22 October 2025 - HR challenges - EML</a:t>
            </a:r>
            <a:endParaRPr lang="en-US" dirty="0"/>
          </a:p>
        </p:txBody>
      </p:sp>
    </p:spTree>
    <p:extLst>
      <p:ext uri="{BB962C8B-B14F-4D97-AF65-F5344CB8AC3E}">
        <p14:creationId xmlns:p14="http://schemas.microsoft.com/office/powerpoint/2010/main" val="135871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61E7F4-36BE-5288-4572-BA35A1BEAF1C}"/>
              </a:ext>
            </a:extLst>
          </p:cNvPr>
          <p:cNvSpPr>
            <a:spLocks noGrp="1"/>
          </p:cNvSpPr>
          <p:nvPr>
            <p:ph type="ftr" sz="quarter" idx="12"/>
          </p:nvPr>
        </p:nvSpPr>
        <p:spPr/>
        <p:txBody>
          <a:bodyPr/>
          <a:lstStyle/>
          <a:p>
            <a:r>
              <a:rPr lang="en-US" sz="1800" dirty="0">
                <a:latin typeface="Calibri  "/>
              </a:rPr>
              <a:t>22 October 2025 - HR challenges - EML</a:t>
            </a:r>
          </a:p>
        </p:txBody>
      </p:sp>
      <p:sp>
        <p:nvSpPr>
          <p:cNvPr id="5" name="Slide Number Placeholder 4">
            <a:extLst>
              <a:ext uri="{FF2B5EF4-FFF2-40B4-BE49-F238E27FC236}">
                <a16:creationId xmlns:a16="http://schemas.microsoft.com/office/drawing/2014/main" id="{B486B57A-69FB-2C2B-B96F-21CF921AF329}"/>
              </a:ext>
            </a:extLst>
          </p:cNvPr>
          <p:cNvSpPr>
            <a:spLocks noGrp="1"/>
          </p:cNvSpPr>
          <p:nvPr>
            <p:ph type="sldNum" sz="quarter" idx="13"/>
          </p:nvPr>
        </p:nvSpPr>
        <p:spPr/>
        <p:txBody>
          <a:bodyPr/>
          <a:lstStyle/>
          <a:p>
            <a:r>
              <a:rPr lang="en-US" sz="1800" dirty="0">
                <a:latin typeface="Calibri"/>
              </a:rPr>
              <a:t>|    </a:t>
            </a:r>
            <a:fld id="{37434325-71BC-B84F-87CE-DEEEF251D745}" type="slidenum">
              <a:rPr lang="en-US" smtClean="0"/>
              <a:pPr/>
              <a:t>2</a:t>
            </a:fld>
            <a:endParaRPr lang="en-US" dirty="0"/>
          </a:p>
        </p:txBody>
      </p:sp>
      <p:sp>
        <p:nvSpPr>
          <p:cNvPr id="6" name="Title 5">
            <a:extLst>
              <a:ext uri="{FF2B5EF4-FFF2-40B4-BE49-F238E27FC236}">
                <a16:creationId xmlns:a16="http://schemas.microsoft.com/office/drawing/2014/main" id="{9A1BABC6-608C-1F42-BACF-3C301A2A87B2}"/>
              </a:ext>
            </a:extLst>
          </p:cNvPr>
          <p:cNvSpPr>
            <a:spLocks noGrp="1"/>
          </p:cNvSpPr>
          <p:nvPr>
            <p:ph type="title"/>
          </p:nvPr>
        </p:nvSpPr>
        <p:spPr>
          <a:xfrm>
            <a:off x="432262" y="235670"/>
            <a:ext cx="5732868" cy="290804"/>
          </a:xfrm>
        </p:spPr>
        <p:txBody>
          <a:bodyPr/>
          <a:lstStyle/>
          <a:p>
            <a:r>
              <a:rPr lang="en-GB" sz="3600" dirty="0">
                <a:latin typeface="Calibri"/>
              </a:rPr>
              <a:t>Introduction </a:t>
            </a:r>
          </a:p>
        </p:txBody>
      </p:sp>
      <p:sp>
        <p:nvSpPr>
          <p:cNvPr id="8" name="TextBox 7">
            <a:extLst>
              <a:ext uri="{FF2B5EF4-FFF2-40B4-BE49-F238E27FC236}">
                <a16:creationId xmlns:a16="http://schemas.microsoft.com/office/drawing/2014/main" id="{E97F9758-75B3-C125-0FE4-26B6A5766CEC}"/>
              </a:ext>
            </a:extLst>
          </p:cNvPr>
          <p:cNvSpPr txBox="1"/>
          <p:nvPr/>
        </p:nvSpPr>
        <p:spPr>
          <a:xfrm>
            <a:off x="609600" y="928065"/>
            <a:ext cx="10972800" cy="5001869"/>
          </a:xfrm>
          <a:prstGeom prst="rect">
            <a:avLst/>
          </a:prstGeom>
          <a:noFill/>
        </p:spPr>
        <p:txBody>
          <a:bodyPr wrap="square">
            <a:spAutoFit/>
          </a:bodyPr>
          <a:lstStyle/>
          <a:p>
            <a:pPr>
              <a:defRPr sz="1800"/>
            </a:pPr>
            <a:r>
              <a:rPr lang="en-US" sz="2800" i="1" dirty="0">
                <a:latin typeface="Calibri"/>
              </a:rPr>
              <a:t>Who Am I?</a:t>
            </a:r>
          </a:p>
          <a:p>
            <a:pPr marL="457200" indent="-457200">
              <a:buFont typeface="Arial" panose="020B0604020202020204" pitchFamily="34" charset="0"/>
              <a:buChar char="•"/>
              <a:defRPr sz="1800"/>
            </a:pPr>
            <a:r>
              <a:rPr lang="en-US" sz="2800" dirty="0">
                <a:latin typeface="Calibri"/>
              </a:rPr>
              <a:t>Employment solicitor, HR consultant, accredited workplace mediator</a:t>
            </a:r>
          </a:p>
          <a:p>
            <a:pPr marL="457200" indent="-457200">
              <a:buFont typeface="Arial" panose="020B0604020202020204" pitchFamily="34" charset="0"/>
              <a:buChar char="•"/>
              <a:defRPr sz="1800"/>
            </a:pPr>
            <a:r>
              <a:rPr lang="en-US" sz="2800" dirty="0">
                <a:latin typeface="Calibri"/>
              </a:rPr>
              <a:t>Significant experience in the hospitality sector</a:t>
            </a:r>
          </a:p>
          <a:p>
            <a:pPr>
              <a:defRPr sz="1800"/>
            </a:pPr>
            <a:endParaRPr lang="en-US" sz="2800" dirty="0">
              <a:latin typeface="Calibri"/>
            </a:endParaRPr>
          </a:p>
          <a:p>
            <a:pPr>
              <a:defRPr sz="1800"/>
            </a:pPr>
            <a:r>
              <a:rPr lang="en-US" sz="2800" i="1" dirty="0">
                <a:latin typeface="Calibri"/>
              </a:rPr>
              <a:t>What Are We Discussing Today?</a:t>
            </a:r>
          </a:p>
          <a:p>
            <a:pPr marL="457200" indent="-457200">
              <a:buFont typeface="Arial" panose="020B0604020202020204" pitchFamily="34" charset="0"/>
              <a:buChar char="•"/>
              <a:defRPr sz="1800"/>
            </a:pPr>
            <a:r>
              <a:rPr lang="en-US" sz="2800" dirty="0">
                <a:latin typeface="Calibri"/>
              </a:rPr>
              <a:t>The Employment Rights Bill represents the single biggest change to workers' rights in the last 50 years;</a:t>
            </a:r>
          </a:p>
          <a:p>
            <a:pPr marL="457200" indent="-457200">
              <a:buFont typeface="Arial" panose="020B0604020202020204" pitchFamily="34" charset="0"/>
              <a:buChar char="•"/>
              <a:defRPr sz="1800"/>
            </a:pPr>
            <a:r>
              <a:rPr lang="en-US" sz="2800" dirty="0"/>
              <a:t>Let’s explore what this changing legal framework will mean for the hospitality sector;</a:t>
            </a:r>
          </a:p>
          <a:p>
            <a:pPr marL="457200" indent="-457200">
              <a:buFont typeface="Arial" panose="020B0604020202020204" pitchFamily="34" charset="0"/>
              <a:buChar char="•"/>
              <a:defRPr sz="1800"/>
            </a:pPr>
            <a:r>
              <a:rPr lang="en-US" sz="2800" dirty="0">
                <a:latin typeface="Calibri"/>
              </a:rPr>
              <a:t>How HR can be prepared - HR as a commercial partner and HR as a real voice within the business. </a:t>
            </a:r>
          </a:p>
        </p:txBody>
      </p:sp>
    </p:spTree>
    <p:extLst>
      <p:ext uri="{BB962C8B-B14F-4D97-AF65-F5344CB8AC3E}">
        <p14:creationId xmlns:p14="http://schemas.microsoft.com/office/powerpoint/2010/main" val="50992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96E4B-6388-54D6-D3EB-74A171F83999}"/>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AF6E7E52-9C24-7618-001D-0369B2351CEC}"/>
              </a:ext>
            </a:extLst>
          </p:cNvPr>
          <p:cNvSpPr>
            <a:spLocks noGrp="1"/>
          </p:cNvSpPr>
          <p:nvPr>
            <p:ph type="ftr" sz="quarter" idx="12"/>
          </p:nvPr>
        </p:nvSpPr>
        <p:spPr/>
        <p:txBody>
          <a:bodyPr/>
          <a:lstStyle/>
          <a:p>
            <a:r>
              <a:rPr lang="en-US" sz="1800" dirty="0">
                <a:latin typeface="Calibri"/>
              </a:rPr>
              <a:t>22 October 2025 - HR challenges - EML</a:t>
            </a:r>
            <a:endParaRPr lang="en-US" dirty="0"/>
          </a:p>
        </p:txBody>
      </p:sp>
      <p:sp>
        <p:nvSpPr>
          <p:cNvPr id="5" name="Slide Number Placeholder 4">
            <a:extLst>
              <a:ext uri="{FF2B5EF4-FFF2-40B4-BE49-F238E27FC236}">
                <a16:creationId xmlns:a16="http://schemas.microsoft.com/office/drawing/2014/main" id="{CF2218A9-8E25-ED36-D012-B68E85906A05}"/>
              </a:ext>
            </a:extLst>
          </p:cNvPr>
          <p:cNvSpPr>
            <a:spLocks noGrp="1"/>
          </p:cNvSpPr>
          <p:nvPr>
            <p:ph type="sldNum" sz="quarter" idx="13"/>
          </p:nvPr>
        </p:nvSpPr>
        <p:spPr/>
        <p:txBody>
          <a:bodyPr/>
          <a:lstStyle/>
          <a:p>
            <a:r>
              <a:rPr lang="en-US" sz="1800" dirty="0">
                <a:latin typeface="Calibri"/>
              </a:rPr>
              <a:t>|    </a:t>
            </a:r>
            <a:fld id="{37434325-71BC-B84F-87CE-DEEEF251D745}" type="slidenum">
              <a:rPr lang="en-US" smtClean="0"/>
              <a:pPr/>
              <a:t>3</a:t>
            </a:fld>
            <a:endParaRPr lang="en-US" dirty="0"/>
          </a:p>
        </p:txBody>
      </p:sp>
      <p:sp>
        <p:nvSpPr>
          <p:cNvPr id="6" name="Title 5">
            <a:extLst>
              <a:ext uri="{FF2B5EF4-FFF2-40B4-BE49-F238E27FC236}">
                <a16:creationId xmlns:a16="http://schemas.microsoft.com/office/drawing/2014/main" id="{46F79922-FA31-8425-96EC-D237DC6D45EF}"/>
              </a:ext>
            </a:extLst>
          </p:cNvPr>
          <p:cNvSpPr>
            <a:spLocks noGrp="1"/>
          </p:cNvSpPr>
          <p:nvPr>
            <p:ph type="title"/>
          </p:nvPr>
        </p:nvSpPr>
        <p:spPr>
          <a:xfrm>
            <a:off x="432260" y="194310"/>
            <a:ext cx="9969040" cy="404017"/>
          </a:xfrm>
        </p:spPr>
        <p:txBody>
          <a:bodyPr/>
          <a:lstStyle/>
          <a:p>
            <a:r>
              <a:rPr lang="en-US" sz="3600" dirty="0">
                <a:latin typeface="Calibri"/>
              </a:rPr>
              <a:t>A challenging financial backdrop </a:t>
            </a:r>
            <a:endParaRPr lang="en-GB" sz="3600" dirty="0"/>
          </a:p>
        </p:txBody>
      </p:sp>
      <p:sp>
        <p:nvSpPr>
          <p:cNvPr id="8" name="TextBox 7">
            <a:extLst>
              <a:ext uri="{FF2B5EF4-FFF2-40B4-BE49-F238E27FC236}">
                <a16:creationId xmlns:a16="http://schemas.microsoft.com/office/drawing/2014/main" id="{3D9FAD60-0118-3C96-D39D-F4749D36394A}"/>
              </a:ext>
            </a:extLst>
          </p:cNvPr>
          <p:cNvSpPr txBox="1"/>
          <p:nvPr/>
        </p:nvSpPr>
        <p:spPr>
          <a:xfrm>
            <a:off x="643464" y="450277"/>
            <a:ext cx="11313184" cy="6213413"/>
          </a:xfrm>
          <a:prstGeom prst="rect">
            <a:avLst/>
          </a:prstGeom>
          <a:noFill/>
        </p:spPr>
        <p:txBody>
          <a:bodyPr wrap="square">
            <a:spAutoFit/>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defRPr sz="1800"/>
            </a:pPr>
            <a:r>
              <a:rPr lang="en-US" sz="2800" dirty="0">
                <a:latin typeface="Calibri"/>
              </a:rPr>
              <a:t>Tipping law reforms</a:t>
            </a:r>
          </a:p>
          <a:p>
            <a:pPr marL="457200" indent="-457200">
              <a:buFont typeface="Arial" panose="020B0604020202020204" pitchFamily="34" charset="0"/>
              <a:buChar char="•"/>
              <a:defRPr sz="1800"/>
            </a:pPr>
            <a:r>
              <a:rPr lang="en-US" sz="2800" dirty="0">
                <a:latin typeface="Calibri"/>
              </a:rPr>
              <a:t>Fast-paced National Minimum Wage increases </a:t>
            </a:r>
          </a:p>
          <a:p>
            <a:pPr marL="914400" lvl="1" indent="-457200">
              <a:buFont typeface="Arial" panose="020B0604020202020204" pitchFamily="34" charset="0"/>
              <a:buChar char="•"/>
              <a:defRPr sz="1800"/>
            </a:pPr>
            <a:r>
              <a:rPr lang="en-US" sz="2800" dirty="0">
                <a:latin typeface="Calibri"/>
              </a:rPr>
              <a:t>Currently £12.21 per hour (</a:t>
            </a:r>
            <a:r>
              <a:rPr lang="en-US" sz="2800" u="sng" dirty="0">
                <a:latin typeface="Calibri"/>
              </a:rPr>
              <a:t>over the pay period</a:t>
            </a:r>
            <a:r>
              <a:rPr lang="en-US" sz="2800" dirty="0">
                <a:latin typeface="Calibri"/>
              </a:rPr>
              <a:t>)</a:t>
            </a:r>
          </a:p>
          <a:p>
            <a:pPr marL="457200" indent="-457200">
              <a:buFont typeface="Arial" panose="020B0604020202020204" pitchFamily="34" charset="0"/>
              <a:buChar char="•"/>
              <a:defRPr sz="1800"/>
            </a:pPr>
            <a:r>
              <a:rPr lang="en-US" sz="2800" dirty="0">
                <a:latin typeface="Calibri"/>
              </a:rPr>
              <a:t>Employer National Insurance Contributions (NIC) burden</a:t>
            </a:r>
          </a:p>
          <a:p>
            <a:pPr marL="1371600" lvl="2" indent="-457200">
              <a:buFont typeface="Arial" panose="020B0604020202020204" pitchFamily="34" charset="0"/>
              <a:buChar char="•"/>
              <a:defRPr sz="1800"/>
            </a:pPr>
            <a:r>
              <a:rPr lang="en-US" sz="2800" dirty="0">
                <a:latin typeface="Calibri"/>
              </a:rPr>
              <a:t>Circa £926 extra per employee (based on £35k salary)</a:t>
            </a:r>
          </a:p>
          <a:p>
            <a:pPr marL="457200" indent="-457200">
              <a:buFont typeface="Arial" panose="020B0604020202020204" pitchFamily="34" charset="0"/>
              <a:buChar char="•"/>
              <a:defRPr sz="1800"/>
            </a:pPr>
            <a:endParaRPr lang="en-US" sz="2800" dirty="0">
              <a:latin typeface="Calibri"/>
            </a:endParaRPr>
          </a:p>
          <a:p>
            <a:pPr marL="457200" indent="-457200">
              <a:buFont typeface="Arial" panose="020B0604020202020204" pitchFamily="34" charset="0"/>
              <a:buChar char="•"/>
              <a:defRPr sz="1800"/>
            </a:pPr>
            <a:r>
              <a:rPr lang="en-US" sz="2800" dirty="0">
                <a:latin typeface="Calibri"/>
              </a:rPr>
              <a:t>Cost of Living pressures on workforce and customers</a:t>
            </a:r>
          </a:p>
          <a:p>
            <a:pPr marL="1371600" lvl="2" indent="-457200">
              <a:buFont typeface="Arial" panose="020B0604020202020204" pitchFamily="34" charset="0"/>
              <a:buChar char="•"/>
              <a:defRPr sz="1800"/>
            </a:pPr>
            <a:r>
              <a:rPr lang="en-US" sz="2800" dirty="0">
                <a:latin typeface="Calibri"/>
              </a:rPr>
              <a:t>Current inflation rate 3.8% but food price rising even more</a:t>
            </a:r>
          </a:p>
          <a:p>
            <a:pPr marL="1371600" lvl="2" indent="-457200">
              <a:buFont typeface="Arial" panose="020B0604020202020204" pitchFamily="34" charset="0"/>
              <a:buChar char="•"/>
              <a:defRPr sz="1800"/>
            </a:pPr>
            <a:endParaRPr lang="en-US" sz="2800" b="1" dirty="0">
              <a:latin typeface="Calibri"/>
              <a:ea typeface="MS Mincho" panose="02020609040205080304" pitchFamily="49" charset="-128"/>
              <a:cs typeface="Times New Roman" panose="02020603050405020304" pitchFamily="18" charset="0"/>
            </a:endParaRPr>
          </a:p>
          <a:p>
            <a:pPr lvl="2">
              <a:defRPr sz="1800"/>
            </a:pPr>
            <a:r>
              <a:rPr lang="en-US" sz="2800" b="1" dirty="0" err="1">
                <a:ea typeface="MS Mincho" panose="02020609040205080304" pitchFamily="49" charset="-128"/>
                <a:cs typeface="Times New Roman" panose="02020603050405020304" pitchFamily="18" charset="0"/>
              </a:rPr>
              <a:t>UKHospitality</a:t>
            </a:r>
            <a:r>
              <a:rPr lang="en-US" sz="2800" b="1" dirty="0">
                <a:ea typeface="MS Mincho" panose="02020609040205080304" pitchFamily="49" charset="-128"/>
                <a:cs typeface="Times New Roman" panose="02020603050405020304" pitchFamily="18" charset="0"/>
              </a:rPr>
              <a:t> reports 70% of operators cite wage inflation as their top concern</a:t>
            </a:r>
            <a:r>
              <a:rPr lang="en-US" sz="2800" dirty="0">
                <a:ea typeface="MS Mincho" panose="02020609040205080304" pitchFamily="49" charset="-128"/>
                <a:cs typeface="Times New Roman" panose="02020603050405020304" pitchFamily="18" charset="0"/>
              </a:rPr>
              <a:t>. At the same time, employees face real hardship; 22% increase in requests for financial wellbeing support.</a:t>
            </a:r>
            <a:br>
              <a:rPr lang="en-US" sz="2800" dirty="0">
                <a:latin typeface="Cambria" panose="02040503050406030204" pitchFamily="18" charset="0"/>
                <a:ea typeface="MS Mincho" panose="02020609040205080304" pitchFamily="49" charset="-128"/>
                <a:cs typeface="Times New Roman" panose="02020603050405020304" pitchFamily="18" charset="0"/>
              </a:rPr>
            </a:br>
            <a:endParaRPr lang="en-US" sz="2800" dirty="0">
              <a:latin typeface="Calibri"/>
            </a:endParaRPr>
          </a:p>
        </p:txBody>
      </p:sp>
    </p:spTree>
    <p:extLst>
      <p:ext uri="{BB962C8B-B14F-4D97-AF65-F5344CB8AC3E}">
        <p14:creationId xmlns:p14="http://schemas.microsoft.com/office/powerpoint/2010/main" val="92392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A5C8B-3296-9199-D3FA-E837DF2B333D}"/>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023698-ACEB-E7DB-394D-B9447F811B87}"/>
              </a:ext>
            </a:extLst>
          </p:cNvPr>
          <p:cNvSpPr>
            <a:spLocks noGrp="1"/>
          </p:cNvSpPr>
          <p:nvPr>
            <p:ph type="ftr" sz="quarter" idx="12"/>
          </p:nvPr>
        </p:nvSpPr>
        <p:spPr/>
        <p:txBody>
          <a:bodyPr/>
          <a:lstStyle/>
          <a:p>
            <a:r>
              <a:rPr lang="en-US" sz="1800" dirty="0">
                <a:latin typeface="Calibri"/>
              </a:rPr>
              <a:t>22 October 2025 - HR challenges - EML</a:t>
            </a:r>
            <a:endParaRPr lang="en-US" dirty="0"/>
          </a:p>
        </p:txBody>
      </p:sp>
      <p:sp>
        <p:nvSpPr>
          <p:cNvPr id="5" name="Slide Number Placeholder 4">
            <a:extLst>
              <a:ext uri="{FF2B5EF4-FFF2-40B4-BE49-F238E27FC236}">
                <a16:creationId xmlns:a16="http://schemas.microsoft.com/office/drawing/2014/main" id="{322508C3-A7FA-C65E-FD20-2AEF43994DC4}"/>
              </a:ext>
            </a:extLst>
          </p:cNvPr>
          <p:cNvSpPr>
            <a:spLocks noGrp="1"/>
          </p:cNvSpPr>
          <p:nvPr>
            <p:ph type="sldNum" sz="quarter" idx="13"/>
          </p:nvPr>
        </p:nvSpPr>
        <p:spPr/>
        <p:txBody>
          <a:bodyPr/>
          <a:lstStyle/>
          <a:p>
            <a:r>
              <a:rPr lang="en-US" sz="1800" dirty="0">
                <a:latin typeface="Calibri"/>
              </a:rPr>
              <a:t>|    </a:t>
            </a:r>
            <a:fld id="{37434325-71BC-B84F-87CE-DEEEF251D745}" type="slidenum">
              <a:rPr lang="en-US" smtClean="0"/>
              <a:pPr/>
              <a:t>4</a:t>
            </a:fld>
            <a:endParaRPr lang="en-US" dirty="0"/>
          </a:p>
        </p:txBody>
      </p:sp>
      <p:sp>
        <p:nvSpPr>
          <p:cNvPr id="6" name="Title 5">
            <a:extLst>
              <a:ext uri="{FF2B5EF4-FFF2-40B4-BE49-F238E27FC236}">
                <a16:creationId xmlns:a16="http://schemas.microsoft.com/office/drawing/2014/main" id="{53BFE0DF-7270-3392-367B-2199C82391EB}"/>
              </a:ext>
            </a:extLst>
          </p:cNvPr>
          <p:cNvSpPr>
            <a:spLocks noGrp="1"/>
          </p:cNvSpPr>
          <p:nvPr>
            <p:ph type="title"/>
          </p:nvPr>
        </p:nvSpPr>
        <p:spPr>
          <a:xfrm>
            <a:off x="432262" y="300982"/>
            <a:ext cx="8457738" cy="312403"/>
          </a:xfrm>
        </p:spPr>
        <p:txBody>
          <a:bodyPr/>
          <a:lstStyle/>
          <a:p>
            <a:pPr>
              <a:defRPr sz="2800" b="1"/>
            </a:pPr>
            <a:r>
              <a:rPr lang="en-US" sz="3600" dirty="0">
                <a:latin typeface="Calibri"/>
              </a:rPr>
              <a:t>The Challenges of the Hospitality Sector</a:t>
            </a:r>
          </a:p>
        </p:txBody>
      </p:sp>
      <p:sp>
        <p:nvSpPr>
          <p:cNvPr id="8" name="TextBox 7">
            <a:extLst>
              <a:ext uri="{FF2B5EF4-FFF2-40B4-BE49-F238E27FC236}">
                <a16:creationId xmlns:a16="http://schemas.microsoft.com/office/drawing/2014/main" id="{F5AE9C03-135C-0172-CF42-10F4D3A263EB}"/>
              </a:ext>
            </a:extLst>
          </p:cNvPr>
          <p:cNvSpPr txBox="1"/>
          <p:nvPr/>
        </p:nvSpPr>
        <p:spPr>
          <a:xfrm>
            <a:off x="-406399" y="1228397"/>
            <a:ext cx="12166136" cy="4401205"/>
          </a:xfrm>
          <a:prstGeom prst="rect">
            <a:avLst/>
          </a:prstGeom>
          <a:noFill/>
        </p:spPr>
        <p:txBody>
          <a:bodyPr wrap="square">
            <a:spAutoFit/>
          </a:bodyPr>
          <a:lstStyle/>
          <a:p>
            <a:pPr marL="1371600" lvl="2" indent="-457200">
              <a:buFont typeface="Arial" panose="020B0604020202020204" pitchFamily="34" charset="0"/>
              <a:buChar char="•"/>
              <a:defRPr sz="1800"/>
            </a:pPr>
            <a:r>
              <a:rPr lang="en-US" sz="2800" dirty="0">
                <a:latin typeface="Calibri"/>
              </a:rPr>
              <a:t>High Turnover / transient workforce</a:t>
            </a:r>
          </a:p>
          <a:p>
            <a:pPr marL="1371600" lvl="2" indent="-457200">
              <a:buFont typeface="Arial" panose="020B0604020202020204" pitchFamily="34" charset="0"/>
              <a:buChar char="•"/>
              <a:defRPr sz="1800"/>
            </a:pPr>
            <a:r>
              <a:rPr lang="en-US" sz="2800" dirty="0">
                <a:latin typeface="Calibri"/>
              </a:rPr>
              <a:t>Precarious / flexible contracts</a:t>
            </a:r>
          </a:p>
          <a:p>
            <a:pPr marL="1371600" lvl="2" indent="-457200">
              <a:buFont typeface="Arial" panose="020B0604020202020204" pitchFamily="34" charset="0"/>
              <a:buChar char="•"/>
              <a:defRPr sz="1800"/>
            </a:pPr>
            <a:r>
              <a:rPr lang="en-US" sz="2800" dirty="0">
                <a:latin typeface="Calibri"/>
              </a:rPr>
              <a:t>Younger generation of workers (50%) along with intergenerational pressures (30% over the age of 50)</a:t>
            </a:r>
          </a:p>
          <a:p>
            <a:pPr marL="2286000" lvl="4" indent="-457200">
              <a:buFont typeface="Arial" panose="020B0604020202020204" pitchFamily="34" charset="0"/>
              <a:buChar char="•"/>
              <a:defRPr sz="1800"/>
            </a:pPr>
            <a:r>
              <a:rPr lang="en-US" sz="2800" dirty="0">
                <a:latin typeface="Calibri"/>
              </a:rPr>
              <a:t>Generation Z – Coaching / Culture / Cause</a:t>
            </a:r>
          </a:p>
          <a:p>
            <a:pPr marL="2286000" lvl="4" indent="-457200">
              <a:buFont typeface="Arial" panose="020B0604020202020204" pitchFamily="34" charset="0"/>
              <a:buChar char="•"/>
              <a:defRPr sz="1800"/>
            </a:pPr>
            <a:r>
              <a:rPr lang="en-US" sz="2800" dirty="0">
                <a:latin typeface="Calibri"/>
              </a:rPr>
              <a:t>Managing an intergenerational workforce</a:t>
            </a:r>
          </a:p>
          <a:p>
            <a:pPr marL="1371600" lvl="2" indent="-457200">
              <a:buFont typeface="Arial" panose="020B0604020202020204" pitchFamily="34" charset="0"/>
              <a:buChar char="•"/>
              <a:defRPr sz="1800"/>
            </a:pPr>
            <a:r>
              <a:rPr lang="en-US" sz="2800" dirty="0">
                <a:latin typeface="Calibri"/>
              </a:rPr>
              <a:t>Neurodivergent colleagues (50%?) </a:t>
            </a:r>
          </a:p>
          <a:p>
            <a:pPr marL="2286000" lvl="4" indent="-457200">
              <a:buFont typeface="Arial" panose="020B0604020202020204" pitchFamily="34" charset="0"/>
              <a:buChar char="•"/>
              <a:defRPr sz="1800"/>
            </a:pPr>
            <a:r>
              <a:rPr lang="en-US" sz="2800" dirty="0">
                <a:latin typeface="Calibri"/>
              </a:rPr>
              <a:t>What attracts them to the industry?</a:t>
            </a:r>
          </a:p>
          <a:p>
            <a:pPr marL="2286000" lvl="4" indent="-457200">
              <a:buFont typeface="Arial" panose="020B0604020202020204" pitchFamily="34" charset="0"/>
              <a:buChar char="•"/>
              <a:defRPr sz="1800"/>
            </a:pPr>
            <a:r>
              <a:rPr lang="en-US" sz="2800" dirty="0">
                <a:latin typeface="Calibri"/>
              </a:rPr>
              <a:t>Managing the burnout risk &amp; reasonable adjustments </a:t>
            </a:r>
          </a:p>
          <a:p>
            <a:pPr marL="1371600" lvl="2" indent="-457200">
              <a:buFont typeface="Arial" panose="020B0604020202020204" pitchFamily="34" charset="0"/>
              <a:buChar char="•"/>
              <a:defRPr sz="1800"/>
            </a:pPr>
            <a:r>
              <a:rPr lang="en-US" sz="2800" dirty="0">
                <a:latin typeface="Calibri"/>
              </a:rPr>
              <a:t>Intense work, teamwork and the role of the General Manager</a:t>
            </a:r>
          </a:p>
        </p:txBody>
      </p:sp>
    </p:spTree>
    <p:extLst>
      <p:ext uri="{BB962C8B-B14F-4D97-AF65-F5344CB8AC3E}">
        <p14:creationId xmlns:p14="http://schemas.microsoft.com/office/powerpoint/2010/main" val="291436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257CE-670C-66F5-37A2-9A52D808F650}"/>
            </a:ext>
          </a:extLst>
        </p:cNvPr>
        <p:cNvGrpSpPr/>
        <p:nvPr/>
      </p:nvGrpSpPr>
      <p:grpSpPr>
        <a:xfrm>
          <a:off x="0" y="0"/>
          <a:ext cx="0" cy="0"/>
          <a:chOff x="0" y="0"/>
          <a:chExt cx="0" cy="0"/>
        </a:xfrm>
      </p:grpSpPr>
      <p:pic>
        <p:nvPicPr>
          <p:cNvPr id="3" name="Picture 2" descr="A group of people running&#10;&#10;AI-generated content may be incorrect.">
            <a:extLst>
              <a:ext uri="{FF2B5EF4-FFF2-40B4-BE49-F238E27FC236}">
                <a16:creationId xmlns:a16="http://schemas.microsoft.com/office/drawing/2014/main" id="{562D56E2-8FB0-37C3-ADFF-975AC746866F}"/>
              </a:ext>
            </a:extLst>
          </p:cNvPr>
          <p:cNvPicPr>
            <a:picLocks noChangeAspect="1"/>
          </p:cNvPicPr>
          <p:nvPr/>
        </p:nvPicPr>
        <p:blipFill>
          <a:blip r:embed="rId3">
            <a:alphaModFix amt="23000"/>
            <a:extLst>
              <a:ext uri="{837473B0-CC2E-450A-ABE3-18F120FF3D39}">
                <a1611:picAttrSrcUrl xmlns:a1611="http://schemas.microsoft.com/office/drawing/2016/11/main" r:id="rId4"/>
              </a:ext>
            </a:extLst>
          </a:blip>
          <a:stretch>
            <a:fillRect/>
          </a:stretch>
        </p:blipFill>
        <p:spPr>
          <a:xfrm>
            <a:off x="975349" y="228593"/>
            <a:ext cx="10241301" cy="6400813"/>
          </a:xfrm>
          <a:prstGeom prst="rect">
            <a:avLst/>
          </a:prstGeom>
          <a:effectLst>
            <a:outerShdw blurRad="50800" dist="50800" dir="5400000" algn="ctr" rotWithShape="0">
              <a:schemeClr val="bg1">
                <a:lumMod val="75000"/>
                <a:alpha val="49000"/>
              </a:schemeClr>
            </a:outerShdw>
          </a:effectLst>
        </p:spPr>
      </p:pic>
      <p:sp>
        <p:nvSpPr>
          <p:cNvPr id="7" name="TextBox 6">
            <a:extLst>
              <a:ext uri="{FF2B5EF4-FFF2-40B4-BE49-F238E27FC236}">
                <a16:creationId xmlns:a16="http://schemas.microsoft.com/office/drawing/2014/main" id="{E993D3EE-05F1-6754-575A-A59C2728A5ED}"/>
              </a:ext>
            </a:extLst>
          </p:cNvPr>
          <p:cNvSpPr txBox="1"/>
          <p:nvPr/>
        </p:nvSpPr>
        <p:spPr>
          <a:xfrm>
            <a:off x="975349" y="6629406"/>
            <a:ext cx="10241301" cy="230832"/>
          </a:xfrm>
          <a:prstGeom prst="rect">
            <a:avLst/>
          </a:prstGeom>
          <a:noFill/>
        </p:spPr>
        <p:txBody>
          <a:bodyPr wrap="square" rtlCol="0">
            <a:spAutoFit/>
          </a:bodyPr>
          <a:lstStyle/>
          <a:p>
            <a:r>
              <a:rPr lang="en-GB" sz="900">
                <a:hlinkClick r:id="rId4" tooltip="https://freepngimg.com/png/27328-finish-line-image"/>
              </a:rPr>
              <a:t>This Photo</a:t>
            </a:r>
            <a:r>
              <a:rPr lang="en-GB" sz="900"/>
              <a:t> by Unknown Author is licensed under </a:t>
            </a:r>
            <a:r>
              <a:rPr lang="en-GB" sz="900">
                <a:hlinkClick r:id="rId5" tooltip="https://creativecommons.org/licenses/by-nc/3.0/"/>
              </a:rPr>
              <a:t>CC BY-NC</a:t>
            </a:r>
            <a:endParaRPr lang="en-GB" sz="900"/>
          </a:p>
        </p:txBody>
      </p:sp>
      <p:sp>
        <p:nvSpPr>
          <p:cNvPr id="4" name="Footer Placeholder 3">
            <a:extLst>
              <a:ext uri="{FF2B5EF4-FFF2-40B4-BE49-F238E27FC236}">
                <a16:creationId xmlns:a16="http://schemas.microsoft.com/office/drawing/2014/main" id="{3ACF9CBF-449A-A109-FD2F-1FD5439B08FD}"/>
              </a:ext>
            </a:extLst>
          </p:cNvPr>
          <p:cNvSpPr>
            <a:spLocks noGrp="1"/>
          </p:cNvSpPr>
          <p:nvPr>
            <p:ph type="ftr" sz="quarter" idx="12"/>
          </p:nvPr>
        </p:nvSpPr>
        <p:spPr/>
        <p:txBody>
          <a:bodyPr/>
          <a:lstStyle/>
          <a:p>
            <a:r>
              <a:rPr lang="en-US" sz="1800" dirty="0">
                <a:latin typeface="Calibri"/>
              </a:rPr>
              <a:t>22 October 2025 - HR challenges - EML</a:t>
            </a:r>
            <a:endParaRPr lang="en-US" dirty="0"/>
          </a:p>
        </p:txBody>
      </p:sp>
      <p:sp>
        <p:nvSpPr>
          <p:cNvPr id="5" name="Slide Number Placeholder 4">
            <a:extLst>
              <a:ext uri="{FF2B5EF4-FFF2-40B4-BE49-F238E27FC236}">
                <a16:creationId xmlns:a16="http://schemas.microsoft.com/office/drawing/2014/main" id="{D56411AD-9B96-51F2-2E00-118C6DC59AD4}"/>
              </a:ext>
            </a:extLst>
          </p:cNvPr>
          <p:cNvSpPr>
            <a:spLocks noGrp="1"/>
          </p:cNvSpPr>
          <p:nvPr>
            <p:ph type="sldNum" sz="quarter" idx="13"/>
          </p:nvPr>
        </p:nvSpPr>
        <p:spPr/>
        <p:txBody>
          <a:bodyPr/>
          <a:lstStyle/>
          <a:p>
            <a:r>
              <a:rPr lang="en-US" sz="1800" dirty="0">
                <a:latin typeface="Calibri"/>
              </a:rPr>
              <a:t>|    </a:t>
            </a:r>
            <a:fld id="{37434325-71BC-B84F-87CE-DEEEF251D745}" type="slidenum">
              <a:rPr lang="en-US" smtClean="0"/>
              <a:pPr/>
              <a:t>5</a:t>
            </a:fld>
            <a:endParaRPr lang="en-US" dirty="0"/>
          </a:p>
        </p:txBody>
      </p:sp>
      <p:sp>
        <p:nvSpPr>
          <p:cNvPr id="6" name="Title 5">
            <a:extLst>
              <a:ext uri="{FF2B5EF4-FFF2-40B4-BE49-F238E27FC236}">
                <a16:creationId xmlns:a16="http://schemas.microsoft.com/office/drawing/2014/main" id="{B9A439D7-A287-4C13-377A-C56A78A3E694}"/>
              </a:ext>
            </a:extLst>
          </p:cNvPr>
          <p:cNvSpPr>
            <a:spLocks noGrp="1"/>
          </p:cNvSpPr>
          <p:nvPr>
            <p:ph type="title"/>
          </p:nvPr>
        </p:nvSpPr>
        <p:spPr>
          <a:xfrm>
            <a:off x="432262" y="235670"/>
            <a:ext cx="6269552" cy="377716"/>
          </a:xfrm>
        </p:spPr>
        <p:txBody>
          <a:bodyPr/>
          <a:lstStyle/>
          <a:p>
            <a:pPr>
              <a:defRPr sz="2800" b="1"/>
            </a:pPr>
            <a:r>
              <a:rPr lang="en-GB" sz="3600" dirty="0">
                <a:latin typeface="Calibri"/>
              </a:rPr>
              <a:t>Upcoming Legal Challenges</a:t>
            </a:r>
          </a:p>
        </p:txBody>
      </p:sp>
      <p:sp>
        <p:nvSpPr>
          <p:cNvPr id="8" name="TextBox 7">
            <a:extLst>
              <a:ext uri="{FF2B5EF4-FFF2-40B4-BE49-F238E27FC236}">
                <a16:creationId xmlns:a16="http://schemas.microsoft.com/office/drawing/2014/main" id="{FE3C6191-E4A4-1132-9DDD-323B51E6CD71}"/>
              </a:ext>
            </a:extLst>
          </p:cNvPr>
          <p:cNvSpPr txBox="1"/>
          <p:nvPr/>
        </p:nvSpPr>
        <p:spPr>
          <a:xfrm>
            <a:off x="210984" y="1075474"/>
            <a:ext cx="11430000" cy="5262979"/>
          </a:xfrm>
          <a:prstGeom prst="rect">
            <a:avLst/>
          </a:prstGeom>
          <a:noFill/>
        </p:spPr>
        <p:txBody>
          <a:bodyPr wrap="square">
            <a:spAutoFit/>
          </a:bodyPr>
          <a:lstStyle/>
          <a:p>
            <a:pPr>
              <a:defRPr sz="1800"/>
            </a:pPr>
            <a:r>
              <a:rPr lang="en-US" sz="2800" dirty="0">
                <a:latin typeface="Calibri"/>
              </a:rPr>
              <a:t>Employment Rights Bill 2025</a:t>
            </a:r>
            <a:r>
              <a:rPr lang="en-US" sz="2400" i="1" dirty="0">
                <a:latin typeface="Calibri"/>
              </a:rPr>
              <a:t> (are you sick of hearing about it yet?)</a:t>
            </a:r>
          </a:p>
          <a:p>
            <a:pPr lvl="2">
              <a:defRPr sz="1800"/>
            </a:pPr>
            <a:r>
              <a:rPr lang="en-US" sz="2800" dirty="0">
                <a:latin typeface="Calibri"/>
              </a:rPr>
              <a:t>Due back with the House of Lords later this week – </a:t>
            </a:r>
            <a:r>
              <a:rPr lang="en-US" sz="2800" dirty="0" err="1">
                <a:latin typeface="Calibri"/>
              </a:rPr>
              <a:t>HoL</a:t>
            </a:r>
            <a:r>
              <a:rPr lang="en-US" sz="2800" dirty="0">
                <a:latin typeface="Calibri"/>
              </a:rPr>
              <a:t> is expected to back down and back the Government – Royal Assent next </a:t>
            </a:r>
          </a:p>
          <a:p>
            <a:pPr marL="1371600" lvl="2" indent="-457200">
              <a:buFont typeface="Arial" panose="020B0604020202020204" pitchFamily="34" charset="0"/>
              <a:buChar char="•"/>
              <a:defRPr sz="1800"/>
            </a:pPr>
            <a:endParaRPr lang="en-US" sz="2800" dirty="0">
              <a:latin typeface="Calibri"/>
            </a:endParaRPr>
          </a:p>
          <a:p>
            <a:pPr>
              <a:defRPr sz="1800"/>
            </a:pPr>
            <a:r>
              <a:rPr lang="en-US" sz="2800" dirty="0">
                <a:latin typeface="Calibri"/>
              </a:rPr>
              <a:t>What are the main changes we need to prepare for:</a:t>
            </a:r>
          </a:p>
          <a:p>
            <a:pPr marL="914400" lvl="1" indent="-457200">
              <a:buFont typeface="Arial" panose="020B0604020202020204" pitchFamily="34" charset="0"/>
              <a:buChar char="•"/>
              <a:defRPr sz="1800"/>
            </a:pPr>
            <a:r>
              <a:rPr lang="en-US" sz="2800" dirty="0">
                <a:latin typeface="Calibri"/>
              </a:rPr>
              <a:t>Sexual harassment</a:t>
            </a:r>
          </a:p>
          <a:p>
            <a:pPr marL="914400" lvl="1" indent="-457200">
              <a:buFont typeface="Arial" panose="020B0604020202020204" pitchFamily="34" charset="0"/>
              <a:buChar char="•"/>
              <a:defRPr sz="1800"/>
            </a:pPr>
            <a:r>
              <a:rPr lang="en-US" sz="2800" dirty="0">
                <a:latin typeface="Calibri"/>
              </a:rPr>
              <a:t>Unfair dismissal – day 1 right</a:t>
            </a:r>
          </a:p>
          <a:p>
            <a:pPr marL="914400" lvl="1" indent="-457200">
              <a:buFont typeface="Arial" panose="020B0604020202020204" pitchFamily="34" charset="0"/>
              <a:buChar char="•"/>
              <a:defRPr sz="1800"/>
            </a:pPr>
            <a:r>
              <a:rPr lang="en-US" sz="2800" dirty="0">
                <a:latin typeface="Calibri"/>
              </a:rPr>
              <a:t>Fire and Re-hire</a:t>
            </a:r>
          </a:p>
          <a:p>
            <a:pPr marL="914400" lvl="1" indent="-457200">
              <a:buFont typeface="Arial" panose="020B0604020202020204" pitchFamily="34" charset="0"/>
              <a:buChar char="•"/>
              <a:defRPr sz="1800"/>
            </a:pPr>
            <a:r>
              <a:rPr lang="en-US" sz="2800" dirty="0">
                <a:latin typeface="Calibri"/>
              </a:rPr>
              <a:t>Regular work / guaranteed hours </a:t>
            </a:r>
          </a:p>
          <a:p>
            <a:pPr marL="914400" lvl="1" indent="-457200">
              <a:buFont typeface="Arial" panose="020B0604020202020204" pitchFamily="34" charset="0"/>
              <a:buChar char="•"/>
              <a:defRPr sz="1800"/>
            </a:pPr>
            <a:r>
              <a:rPr lang="en-US" sz="2800" dirty="0">
                <a:latin typeface="Calibri"/>
              </a:rPr>
              <a:t>Redundancy </a:t>
            </a:r>
          </a:p>
          <a:p>
            <a:pPr marL="914400" lvl="1" indent="-457200">
              <a:buFont typeface="Arial" panose="020B0604020202020204" pitchFamily="34" charset="0"/>
              <a:buChar char="•"/>
              <a:defRPr sz="1800"/>
            </a:pPr>
            <a:r>
              <a:rPr lang="en-US" sz="2800" dirty="0">
                <a:latin typeface="Calibri"/>
              </a:rPr>
              <a:t>Collective negotiations</a:t>
            </a:r>
          </a:p>
          <a:p>
            <a:pPr lvl="2">
              <a:defRPr sz="1800"/>
            </a:pPr>
            <a:r>
              <a:rPr lang="en-US" sz="2800" dirty="0">
                <a:latin typeface="Calibri"/>
              </a:rPr>
              <a:t>					</a:t>
            </a:r>
            <a:r>
              <a:rPr lang="en-US" sz="2400" dirty="0">
                <a:latin typeface="Calibri"/>
              </a:rPr>
              <a:t>Amongst others (Flexible working, SSP </a:t>
            </a:r>
            <a:r>
              <a:rPr lang="en-US" sz="2400" dirty="0" err="1">
                <a:latin typeface="Calibri"/>
              </a:rPr>
              <a:t>etc</a:t>
            </a:r>
            <a:r>
              <a:rPr lang="en-US" sz="2400" dirty="0">
                <a:latin typeface="Calibri"/>
              </a:rPr>
              <a:t>)</a:t>
            </a:r>
            <a:endParaRPr lang="en-US" sz="2800" dirty="0">
              <a:latin typeface="Calibri"/>
            </a:endParaRPr>
          </a:p>
        </p:txBody>
      </p:sp>
    </p:spTree>
    <p:extLst>
      <p:ext uri="{BB962C8B-B14F-4D97-AF65-F5344CB8AC3E}">
        <p14:creationId xmlns:p14="http://schemas.microsoft.com/office/powerpoint/2010/main" val="245097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1E141-EC80-CAFE-9474-EAA31A577D0E}"/>
            </a:ext>
          </a:extLst>
        </p:cNvPr>
        <p:cNvGrpSpPr/>
        <p:nvPr/>
      </p:nvGrpSpPr>
      <p:grpSpPr>
        <a:xfrm>
          <a:off x="0" y="0"/>
          <a:ext cx="0" cy="0"/>
          <a:chOff x="0" y="0"/>
          <a:chExt cx="0" cy="0"/>
        </a:xfrm>
      </p:grpSpPr>
      <p:pic>
        <p:nvPicPr>
          <p:cNvPr id="7" name="Picture 6" descr="A person sitting at a desk with a person holding a cup of coffee&#10;&#10;AI-generated content may be incorrect.">
            <a:extLst>
              <a:ext uri="{FF2B5EF4-FFF2-40B4-BE49-F238E27FC236}">
                <a16:creationId xmlns:a16="http://schemas.microsoft.com/office/drawing/2014/main" id="{A213BE11-B843-27C1-A747-15BE2CB690D9}"/>
              </a:ext>
            </a:extLst>
          </p:cNvPr>
          <p:cNvPicPr>
            <a:picLocks noChangeAspect="1"/>
          </p:cNvPicPr>
          <p:nvPr/>
        </p:nvPicPr>
        <p:blipFill>
          <a:blip r:embed="rId3">
            <a:alphaModFix amt="21000"/>
            <a:extLst>
              <a:ext uri="{837473B0-CC2E-450A-ABE3-18F120FF3D39}">
                <a1611:picAttrSrcUrl xmlns:a1611="http://schemas.microsoft.com/office/drawing/2016/11/main" r:id="rId4"/>
              </a:ext>
            </a:extLst>
          </a:blip>
          <a:stretch>
            <a:fillRect/>
          </a:stretch>
        </p:blipFill>
        <p:spPr>
          <a:xfrm>
            <a:off x="0" y="902578"/>
            <a:ext cx="12192000" cy="6486367"/>
          </a:xfrm>
          <a:prstGeom prst="rect">
            <a:avLst/>
          </a:prstGeom>
        </p:spPr>
      </p:pic>
      <p:sp>
        <p:nvSpPr>
          <p:cNvPr id="4" name="Footer Placeholder 3">
            <a:extLst>
              <a:ext uri="{FF2B5EF4-FFF2-40B4-BE49-F238E27FC236}">
                <a16:creationId xmlns:a16="http://schemas.microsoft.com/office/drawing/2014/main" id="{C74FE79A-A29A-69E0-135A-731124DB5DC7}"/>
              </a:ext>
            </a:extLst>
          </p:cNvPr>
          <p:cNvSpPr>
            <a:spLocks noGrp="1"/>
          </p:cNvSpPr>
          <p:nvPr>
            <p:ph type="ftr" sz="quarter" idx="12"/>
          </p:nvPr>
        </p:nvSpPr>
        <p:spPr/>
        <p:txBody>
          <a:bodyPr/>
          <a:lstStyle/>
          <a:p>
            <a:r>
              <a:rPr lang="en-US" sz="1800" dirty="0">
                <a:latin typeface="Calibri"/>
              </a:rPr>
              <a:t>22 October2025 - HR challenges - EML</a:t>
            </a:r>
            <a:endParaRPr lang="en-US" dirty="0"/>
          </a:p>
        </p:txBody>
      </p:sp>
      <p:sp>
        <p:nvSpPr>
          <p:cNvPr id="5" name="Slide Number Placeholder 4">
            <a:extLst>
              <a:ext uri="{FF2B5EF4-FFF2-40B4-BE49-F238E27FC236}">
                <a16:creationId xmlns:a16="http://schemas.microsoft.com/office/drawing/2014/main" id="{635EA720-33E5-73F6-1C91-5D6E40E6B456}"/>
              </a:ext>
            </a:extLst>
          </p:cNvPr>
          <p:cNvSpPr>
            <a:spLocks noGrp="1"/>
          </p:cNvSpPr>
          <p:nvPr>
            <p:ph type="sldNum" sz="quarter" idx="13"/>
          </p:nvPr>
        </p:nvSpPr>
        <p:spPr/>
        <p:txBody>
          <a:bodyPr/>
          <a:lstStyle/>
          <a:p>
            <a:r>
              <a:rPr lang="en-US" sz="1800" dirty="0">
                <a:latin typeface="Calibri"/>
              </a:rPr>
              <a:t>|    </a:t>
            </a:r>
            <a:fld id="{37434325-71BC-B84F-87CE-DEEEF251D745}" type="slidenum">
              <a:rPr lang="en-US" smtClean="0"/>
              <a:pPr/>
              <a:t>6</a:t>
            </a:fld>
            <a:endParaRPr lang="en-US" dirty="0"/>
          </a:p>
        </p:txBody>
      </p:sp>
      <p:sp>
        <p:nvSpPr>
          <p:cNvPr id="6" name="Title 5">
            <a:extLst>
              <a:ext uri="{FF2B5EF4-FFF2-40B4-BE49-F238E27FC236}">
                <a16:creationId xmlns:a16="http://schemas.microsoft.com/office/drawing/2014/main" id="{A8F2D5B7-A3D3-CB49-9875-BAC1AD53E1BE}"/>
              </a:ext>
            </a:extLst>
          </p:cNvPr>
          <p:cNvSpPr>
            <a:spLocks noGrp="1"/>
          </p:cNvSpPr>
          <p:nvPr>
            <p:ph type="title"/>
          </p:nvPr>
        </p:nvSpPr>
        <p:spPr>
          <a:xfrm>
            <a:off x="432262" y="235670"/>
            <a:ext cx="6269552" cy="377716"/>
          </a:xfrm>
        </p:spPr>
        <p:txBody>
          <a:bodyPr/>
          <a:lstStyle/>
          <a:p>
            <a:pPr>
              <a:defRPr sz="2800" b="1"/>
            </a:pPr>
            <a:r>
              <a:rPr lang="en-GB" sz="3600" dirty="0">
                <a:latin typeface="Calibri"/>
              </a:rPr>
              <a:t>(Sexual) harassment - 2026 </a:t>
            </a:r>
          </a:p>
        </p:txBody>
      </p:sp>
      <p:sp>
        <p:nvSpPr>
          <p:cNvPr id="2" name="TextBox 1">
            <a:extLst>
              <a:ext uri="{FF2B5EF4-FFF2-40B4-BE49-F238E27FC236}">
                <a16:creationId xmlns:a16="http://schemas.microsoft.com/office/drawing/2014/main" id="{59049ACE-8A7B-5837-CB31-3448FBD8EEA0}"/>
              </a:ext>
            </a:extLst>
          </p:cNvPr>
          <p:cNvSpPr txBox="1"/>
          <p:nvPr/>
        </p:nvSpPr>
        <p:spPr>
          <a:xfrm>
            <a:off x="345297" y="1087244"/>
            <a:ext cx="11463867" cy="5816977"/>
          </a:xfrm>
          <a:prstGeom prst="rect">
            <a:avLst/>
          </a:prstGeom>
          <a:noFill/>
        </p:spPr>
        <p:txBody>
          <a:bodyPr wrap="square" rtlCol="0">
            <a:spAutoFit/>
          </a:bodyPr>
          <a:lstStyle/>
          <a:p>
            <a:r>
              <a:rPr lang="en-GB" sz="2400" b="1" dirty="0"/>
              <a:t>Sexual harassment – one year on</a:t>
            </a:r>
          </a:p>
          <a:p>
            <a:pPr marL="285750" indent="-285750">
              <a:buFont typeface="Arial" panose="020B0604020202020204" pitchFamily="34" charset="0"/>
              <a:buChar char="•"/>
            </a:pPr>
            <a:r>
              <a:rPr lang="en-GB" sz="2400" dirty="0"/>
              <a:t>Duty to take reasonable steps to prevent sexual harassment</a:t>
            </a:r>
          </a:p>
          <a:p>
            <a:pPr marL="285750" indent="-285750">
              <a:buFont typeface="Arial" panose="020B0604020202020204" pitchFamily="34" charset="0"/>
              <a:buChar char="•"/>
            </a:pPr>
            <a:r>
              <a:rPr lang="en-GB" sz="2400" dirty="0"/>
              <a:t>25% uplift and direct enforcement action – EHCR</a:t>
            </a:r>
          </a:p>
          <a:p>
            <a:endParaRPr lang="en-US" sz="2000" dirty="0"/>
          </a:p>
          <a:p>
            <a:r>
              <a:rPr lang="en-US" dirty="0"/>
              <a:t>(EHCR) “</a:t>
            </a:r>
            <a:r>
              <a:rPr lang="en-US" i="1" dirty="0"/>
              <a:t>Employers should ensure they specifically assess the risk of sexual harassment in the course of employment. They should also review the risk assessment regularly and take mitigating action if they identify any new or additional risks. Employers are unlikely to be able to meet the requirement of the preventative duty to take reasonable steps to prevent sexual harassment of their workers, if they do not carry out a risk assessment.”</a:t>
            </a:r>
            <a:endParaRPr lang="en-GB" i="1" dirty="0"/>
          </a:p>
          <a:p>
            <a:endParaRPr lang="en-GB" sz="2000" dirty="0"/>
          </a:p>
          <a:p>
            <a:pPr marL="342900" indent="-342900">
              <a:buFont typeface="Arial" panose="020B0604020202020204" pitchFamily="34" charset="0"/>
              <a:buChar char="•"/>
            </a:pPr>
            <a:r>
              <a:rPr lang="en-GB" sz="2400" dirty="0"/>
              <a:t>Duty to take</a:t>
            </a:r>
            <a:r>
              <a:rPr lang="en-GB" sz="2400" b="1" dirty="0"/>
              <a:t> all </a:t>
            </a:r>
            <a:r>
              <a:rPr lang="en-GB" sz="2400" dirty="0"/>
              <a:t>reasonable steps – October 2026</a:t>
            </a:r>
            <a:endParaRPr lang="en-GB" sz="2000" dirty="0"/>
          </a:p>
          <a:p>
            <a:pPr marL="342900" indent="-342900">
              <a:buFont typeface="Arial" panose="020B0604020202020204" pitchFamily="34" charset="0"/>
              <a:buChar char="•"/>
            </a:pPr>
            <a:r>
              <a:rPr lang="en-GB" sz="2400" dirty="0"/>
              <a:t>AND – Third Party Harassment – </a:t>
            </a:r>
            <a:r>
              <a:rPr lang="en-GB" sz="2400" u="sng" dirty="0"/>
              <a:t>during the course of the employment </a:t>
            </a:r>
            <a:r>
              <a:rPr lang="en-GB" sz="2400" dirty="0"/>
              <a:t>and employer failed to take </a:t>
            </a:r>
            <a:r>
              <a:rPr lang="en-GB" sz="2400" u="sng" dirty="0"/>
              <a:t>all reasonable steps</a:t>
            </a:r>
            <a:r>
              <a:rPr lang="en-GB" sz="2400" dirty="0"/>
              <a:t> to prevent the third party from harassing them. </a:t>
            </a:r>
          </a:p>
          <a:p>
            <a:endParaRPr lang="en-GB" sz="2000" dirty="0"/>
          </a:p>
          <a:p>
            <a:r>
              <a:rPr lang="en-US" sz="2000" i="1" dirty="0"/>
              <a:t>“Management and senior leaders play a critical role in creating respectful workplaces that are free from harassment. They should role model respectful </a:t>
            </a:r>
            <a:r>
              <a:rPr lang="en-US" sz="2000" i="1" dirty="0" err="1"/>
              <a:t>behaviour</a:t>
            </a:r>
            <a:r>
              <a:rPr lang="en-US" sz="2000" i="1" dirty="0"/>
              <a:t> and visibly promote a positive and inclusive workplace culture where harassment is taken seriously and not tolerated.”</a:t>
            </a:r>
            <a:endParaRPr lang="en-GB" sz="2000" i="1" dirty="0"/>
          </a:p>
          <a:p>
            <a:endParaRPr lang="en-GB" dirty="0"/>
          </a:p>
          <a:p>
            <a:endParaRPr lang="en-GB" dirty="0"/>
          </a:p>
        </p:txBody>
      </p:sp>
      <p:sp>
        <p:nvSpPr>
          <p:cNvPr id="8" name="TextBox 7">
            <a:extLst>
              <a:ext uri="{FF2B5EF4-FFF2-40B4-BE49-F238E27FC236}">
                <a16:creationId xmlns:a16="http://schemas.microsoft.com/office/drawing/2014/main" id="{579CC8F9-8754-0DB7-D27B-EDA05AB545C8}"/>
              </a:ext>
            </a:extLst>
          </p:cNvPr>
          <p:cNvSpPr txBox="1"/>
          <p:nvPr/>
        </p:nvSpPr>
        <p:spPr>
          <a:xfrm>
            <a:off x="10475961" y="902578"/>
            <a:ext cx="1920189" cy="369332"/>
          </a:xfrm>
          <a:prstGeom prst="rect">
            <a:avLst/>
          </a:prstGeom>
          <a:noFill/>
        </p:spPr>
        <p:txBody>
          <a:bodyPr wrap="square" rtlCol="0">
            <a:spAutoFit/>
          </a:bodyPr>
          <a:lstStyle/>
          <a:p>
            <a:r>
              <a:rPr lang="en-GB" sz="900" dirty="0">
                <a:hlinkClick r:id="rId4" tooltip="https://calaborlawnews.com/legal-news/california-financial-industry-labor-law/"/>
              </a:rPr>
              <a:t>This Photo</a:t>
            </a:r>
            <a:r>
              <a:rPr lang="en-GB" sz="900" dirty="0"/>
              <a:t> by Unknown Author is licensed under </a:t>
            </a:r>
            <a:r>
              <a:rPr lang="en-GB" sz="900" dirty="0">
                <a:hlinkClick r:id="rId5" tooltip="https://creativecommons.org/licenses/by-nd/3.0/"/>
              </a:rPr>
              <a:t>CC BY-ND</a:t>
            </a:r>
            <a:endParaRPr lang="en-GB" sz="900" dirty="0"/>
          </a:p>
        </p:txBody>
      </p:sp>
    </p:spTree>
    <p:extLst>
      <p:ext uri="{BB962C8B-B14F-4D97-AF65-F5344CB8AC3E}">
        <p14:creationId xmlns:p14="http://schemas.microsoft.com/office/powerpoint/2010/main" val="683614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5498B-748F-6560-001C-80F136B034FB}"/>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2E7E6B-D438-91DA-DB47-59185D9C32A2}"/>
              </a:ext>
            </a:extLst>
          </p:cNvPr>
          <p:cNvSpPr>
            <a:spLocks noGrp="1"/>
          </p:cNvSpPr>
          <p:nvPr>
            <p:ph type="ftr" sz="quarter" idx="12"/>
          </p:nvPr>
        </p:nvSpPr>
        <p:spPr/>
        <p:txBody>
          <a:bodyPr/>
          <a:lstStyle/>
          <a:p>
            <a:r>
              <a:rPr lang="en-US" sz="1800" dirty="0">
                <a:latin typeface="Calibri"/>
              </a:rPr>
              <a:t>22 October 2025 - HR challenges - EML</a:t>
            </a:r>
            <a:endParaRPr lang="en-US" dirty="0"/>
          </a:p>
        </p:txBody>
      </p:sp>
      <p:sp>
        <p:nvSpPr>
          <p:cNvPr id="5" name="Slide Number Placeholder 4">
            <a:extLst>
              <a:ext uri="{FF2B5EF4-FFF2-40B4-BE49-F238E27FC236}">
                <a16:creationId xmlns:a16="http://schemas.microsoft.com/office/drawing/2014/main" id="{A8DE5FA4-1F01-FD3E-28EC-378BA397F3B5}"/>
              </a:ext>
            </a:extLst>
          </p:cNvPr>
          <p:cNvSpPr>
            <a:spLocks noGrp="1"/>
          </p:cNvSpPr>
          <p:nvPr>
            <p:ph type="sldNum" sz="quarter" idx="13"/>
          </p:nvPr>
        </p:nvSpPr>
        <p:spPr/>
        <p:txBody>
          <a:bodyPr/>
          <a:lstStyle/>
          <a:p>
            <a:r>
              <a:rPr lang="en-US" sz="1800" dirty="0">
                <a:latin typeface="Calibri"/>
              </a:rPr>
              <a:t>|    </a:t>
            </a:r>
            <a:fld id="{37434325-71BC-B84F-87CE-DEEEF251D745}" type="slidenum">
              <a:rPr lang="en-US" smtClean="0"/>
              <a:pPr/>
              <a:t>7</a:t>
            </a:fld>
            <a:endParaRPr lang="en-US" dirty="0"/>
          </a:p>
        </p:txBody>
      </p:sp>
      <p:sp>
        <p:nvSpPr>
          <p:cNvPr id="6" name="Title 5">
            <a:extLst>
              <a:ext uri="{FF2B5EF4-FFF2-40B4-BE49-F238E27FC236}">
                <a16:creationId xmlns:a16="http://schemas.microsoft.com/office/drawing/2014/main" id="{77D9C42E-2443-45AB-59F0-6F134F1A01D9}"/>
              </a:ext>
            </a:extLst>
          </p:cNvPr>
          <p:cNvSpPr>
            <a:spLocks noGrp="1"/>
          </p:cNvSpPr>
          <p:nvPr>
            <p:ph type="title"/>
          </p:nvPr>
        </p:nvSpPr>
        <p:spPr>
          <a:xfrm>
            <a:off x="432262" y="235670"/>
            <a:ext cx="6269552" cy="377716"/>
          </a:xfrm>
        </p:spPr>
        <p:txBody>
          <a:bodyPr/>
          <a:lstStyle/>
          <a:p>
            <a:pPr>
              <a:defRPr sz="2800" b="1"/>
            </a:pPr>
            <a:r>
              <a:rPr lang="en-GB" sz="3600" dirty="0">
                <a:latin typeface="Calibri"/>
              </a:rPr>
              <a:t>Unfair dismissal - 2027 </a:t>
            </a:r>
          </a:p>
        </p:txBody>
      </p:sp>
      <p:sp>
        <p:nvSpPr>
          <p:cNvPr id="7" name="TextBox 6">
            <a:extLst>
              <a:ext uri="{FF2B5EF4-FFF2-40B4-BE49-F238E27FC236}">
                <a16:creationId xmlns:a16="http://schemas.microsoft.com/office/drawing/2014/main" id="{B50EE6E7-F5A5-AF1A-D082-F6DA49160C7D}"/>
              </a:ext>
            </a:extLst>
          </p:cNvPr>
          <p:cNvSpPr txBox="1"/>
          <p:nvPr/>
        </p:nvSpPr>
        <p:spPr>
          <a:xfrm>
            <a:off x="237067" y="1168400"/>
            <a:ext cx="11522670" cy="5539978"/>
          </a:xfrm>
          <a:prstGeom prst="rect">
            <a:avLst/>
          </a:prstGeom>
          <a:noFill/>
        </p:spPr>
        <p:txBody>
          <a:bodyPr wrap="square" rtlCol="0">
            <a:spAutoFit/>
          </a:bodyPr>
          <a:lstStyle/>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b="1" dirty="0"/>
              <a:t>Currently</a:t>
            </a:r>
            <a:r>
              <a:rPr lang="en-GB" sz="2400" dirty="0"/>
              <a:t> – 2 years qualifying service. </a:t>
            </a:r>
          </a:p>
          <a:p>
            <a:pPr marL="285750" indent="-285750">
              <a:buFont typeface="Arial" panose="020B0604020202020204" pitchFamily="34" charset="0"/>
              <a:buChar char="•"/>
            </a:pPr>
            <a:r>
              <a:rPr lang="en-GB" sz="2400" b="1" dirty="0"/>
              <a:t>New regime </a:t>
            </a:r>
            <a:r>
              <a:rPr lang="en-GB" sz="2400" dirty="0"/>
              <a:t>– Day 1, with a twist.</a:t>
            </a:r>
          </a:p>
          <a:p>
            <a:r>
              <a:rPr lang="en-GB" sz="2400" dirty="0"/>
              <a:t>	</a:t>
            </a:r>
            <a:r>
              <a:rPr lang="en-GB" sz="2400" i="1" dirty="0"/>
              <a:t>Full Fat Coke versus Diet Coke</a:t>
            </a:r>
          </a:p>
          <a:p>
            <a:r>
              <a:rPr lang="en-GB" sz="2400" dirty="0"/>
              <a:t>	9 months’ probation period?</a:t>
            </a:r>
          </a:p>
          <a:p>
            <a:r>
              <a:rPr lang="en-GB" sz="2400" dirty="0"/>
              <a:t>	Not for redundancy &amp; SOSR dismissal</a:t>
            </a:r>
          </a:p>
          <a:p>
            <a:endParaRPr lang="en-GB" sz="2400" dirty="0"/>
          </a:p>
          <a:p>
            <a:endParaRPr lang="en-GB" sz="2400" dirty="0"/>
          </a:p>
          <a:p>
            <a:r>
              <a:rPr lang="en-GB" sz="2400" dirty="0"/>
              <a:t>				</a:t>
            </a:r>
            <a:r>
              <a:rPr lang="en-GB" sz="2400" b="1" dirty="0"/>
              <a:t>What does it mean for you?</a:t>
            </a:r>
          </a:p>
          <a:p>
            <a:pPr marL="4000500" lvl="8" indent="-342900">
              <a:buFont typeface="Arial" panose="020B0604020202020204" pitchFamily="34" charset="0"/>
              <a:buChar char="•"/>
            </a:pPr>
            <a:r>
              <a:rPr lang="en-GB" sz="2400" dirty="0"/>
              <a:t>Recruit right – how do you do that?</a:t>
            </a:r>
          </a:p>
          <a:p>
            <a:pPr marL="4000500" lvl="8" indent="-342900">
              <a:buFont typeface="Arial" panose="020B0604020202020204" pitchFamily="34" charset="0"/>
              <a:buChar char="•"/>
            </a:pPr>
            <a:r>
              <a:rPr lang="en-GB" sz="2400" dirty="0"/>
              <a:t>Inductions</a:t>
            </a:r>
          </a:p>
          <a:p>
            <a:pPr marL="4000500" lvl="8" indent="-342900">
              <a:buFont typeface="Arial" panose="020B0604020202020204" pitchFamily="34" charset="0"/>
              <a:buChar char="•"/>
            </a:pPr>
            <a:r>
              <a:rPr lang="en-GB" sz="2400" dirty="0"/>
              <a:t>Probation periods</a:t>
            </a:r>
          </a:p>
          <a:p>
            <a:pPr marL="4000500" lvl="8" indent="-342900">
              <a:buFont typeface="Arial" panose="020B0604020202020204" pitchFamily="34" charset="0"/>
              <a:buChar char="•"/>
            </a:pPr>
            <a:r>
              <a:rPr lang="en-GB" sz="2400" dirty="0"/>
              <a:t>Performance management</a:t>
            </a:r>
          </a:p>
          <a:p>
            <a:pPr marL="4000500" lvl="8" indent="-342900">
              <a:buFont typeface="Arial" panose="020B0604020202020204" pitchFamily="34" charset="0"/>
              <a:buChar char="•"/>
            </a:pPr>
            <a:r>
              <a:rPr lang="en-GB" sz="2400" dirty="0"/>
              <a:t>Paper-trail and effective leadership</a:t>
            </a:r>
          </a:p>
          <a:p>
            <a:endParaRPr lang="en-GB" dirty="0"/>
          </a:p>
        </p:txBody>
      </p:sp>
      <p:pic>
        <p:nvPicPr>
          <p:cNvPr id="9" name="Picture 8" descr="A hand holding a glass ball&#10;&#10;AI-generated content may be incorrect.">
            <a:extLst>
              <a:ext uri="{FF2B5EF4-FFF2-40B4-BE49-F238E27FC236}">
                <a16:creationId xmlns:a16="http://schemas.microsoft.com/office/drawing/2014/main" id="{883C6809-2029-E3F7-9324-939CF9A4C2C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99186" y="1063888"/>
            <a:ext cx="4555747" cy="2620751"/>
          </a:xfrm>
          <a:prstGeom prst="rect">
            <a:avLst/>
          </a:prstGeom>
        </p:spPr>
      </p:pic>
      <p:sp>
        <p:nvSpPr>
          <p:cNvPr id="10" name="TextBox 9">
            <a:extLst>
              <a:ext uri="{FF2B5EF4-FFF2-40B4-BE49-F238E27FC236}">
                <a16:creationId xmlns:a16="http://schemas.microsoft.com/office/drawing/2014/main" id="{D8C03CE0-F779-CFAB-7CC9-D462241427D2}"/>
              </a:ext>
            </a:extLst>
          </p:cNvPr>
          <p:cNvSpPr txBox="1"/>
          <p:nvPr/>
        </p:nvSpPr>
        <p:spPr>
          <a:xfrm>
            <a:off x="9016537" y="3789151"/>
            <a:ext cx="4555748" cy="230832"/>
          </a:xfrm>
          <a:prstGeom prst="rect">
            <a:avLst/>
          </a:prstGeom>
          <a:noFill/>
        </p:spPr>
        <p:txBody>
          <a:bodyPr wrap="square" rtlCol="0">
            <a:spAutoFit/>
          </a:bodyPr>
          <a:lstStyle/>
          <a:p>
            <a:r>
              <a:rPr lang="en-GB" sz="900" dirty="0">
                <a:hlinkClick r:id="rId4" tooltip="https://nebulascript.tistory.com/entry/11%EC%82%B4-%EC%97%B0%ED%95%98-%EC%97%AC%EC%9E%90%EC%B9%9C%EA%B5%AC%EC%99%80%EC%9D%98-%EC%82%AC%EB%9E%91-%EC%9D%B4%EC%95%BC%EA%B8%B0-%EB%82%98%EC%9D%B4-%EC%B0%A8%EC%9D%B4%EB%A5%BC-%EA%B7%B9%EB%B3%B5%ED%95%98%EB%8A%94-%EB%B2%95"/>
              </a:rPr>
              <a:t>This Photo</a:t>
            </a:r>
            <a:r>
              <a:rPr lang="en-GB" sz="900" dirty="0"/>
              <a:t> by Unknown Author is licensed under </a:t>
            </a:r>
            <a:r>
              <a:rPr lang="en-GB" sz="900" dirty="0">
                <a:hlinkClick r:id="rId5" tooltip="https://creativecommons.org/licenses/by-nc-nd/3.0/"/>
              </a:rPr>
              <a:t>CC BY-NC-ND</a:t>
            </a:r>
            <a:endParaRPr lang="en-GB" sz="900" dirty="0"/>
          </a:p>
        </p:txBody>
      </p:sp>
      <p:pic>
        <p:nvPicPr>
          <p:cNvPr id="12" name="Picture 11" descr="A frog with a backpack&#10;&#10;AI-generated content may be incorrect.">
            <a:extLst>
              <a:ext uri="{FF2B5EF4-FFF2-40B4-BE49-F238E27FC236}">
                <a16:creationId xmlns:a16="http://schemas.microsoft.com/office/drawing/2014/main" id="{E676F271-892B-875D-A24B-4A587C800DA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37067" y="4121543"/>
            <a:ext cx="3329971" cy="2047504"/>
          </a:xfrm>
          <a:prstGeom prst="rect">
            <a:avLst/>
          </a:prstGeom>
        </p:spPr>
      </p:pic>
    </p:spTree>
    <p:extLst>
      <p:ext uri="{BB962C8B-B14F-4D97-AF65-F5344CB8AC3E}">
        <p14:creationId xmlns:p14="http://schemas.microsoft.com/office/powerpoint/2010/main" val="173577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CC938-EB6A-C5F9-7E42-CA36385AB0AC}"/>
            </a:ext>
          </a:extLst>
        </p:cNvPr>
        <p:cNvGrpSpPr/>
        <p:nvPr/>
      </p:nvGrpSpPr>
      <p:grpSpPr>
        <a:xfrm>
          <a:off x="0" y="0"/>
          <a:ext cx="0" cy="0"/>
          <a:chOff x="0" y="0"/>
          <a:chExt cx="0" cy="0"/>
        </a:xfrm>
      </p:grpSpPr>
      <p:pic>
        <p:nvPicPr>
          <p:cNvPr id="7" name="Picture 6" descr="A large white and blue ship&#10;&#10;AI-generated content may be incorrect.">
            <a:extLst>
              <a:ext uri="{FF2B5EF4-FFF2-40B4-BE49-F238E27FC236}">
                <a16:creationId xmlns:a16="http://schemas.microsoft.com/office/drawing/2014/main" id="{BA35CDC4-68B4-03FE-E355-9AFE06D37900}"/>
              </a:ext>
            </a:extLst>
          </p:cNvPr>
          <p:cNvPicPr>
            <a:picLocks noChangeAspect="1"/>
          </p:cNvPicPr>
          <p:nvPr/>
        </p:nvPicPr>
        <p:blipFill>
          <a:blip r:embed="rId3">
            <a:alphaModFix amt="19000"/>
            <a:extLst>
              <a:ext uri="{837473B0-CC2E-450A-ABE3-18F120FF3D39}">
                <a1611:picAttrSrcUrl xmlns:a1611="http://schemas.microsoft.com/office/drawing/2016/11/main" r:id="rId4"/>
              </a:ext>
            </a:extLst>
          </a:blip>
          <a:stretch>
            <a:fillRect/>
          </a:stretch>
        </p:blipFill>
        <p:spPr>
          <a:xfrm>
            <a:off x="0" y="941937"/>
            <a:ext cx="12072897" cy="5606616"/>
          </a:xfrm>
          <a:prstGeom prst="rect">
            <a:avLst/>
          </a:prstGeom>
        </p:spPr>
      </p:pic>
      <p:sp>
        <p:nvSpPr>
          <p:cNvPr id="4" name="Footer Placeholder 3">
            <a:extLst>
              <a:ext uri="{FF2B5EF4-FFF2-40B4-BE49-F238E27FC236}">
                <a16:creationId xmlns:a16="http://schemas.microsoft.com/office/drawing/2014/main" id="{0D9FAB63-EFB4-443E-E819-1F907F1B38EA}"/>
              </a:ext>
            </a:extLst>
          </p:cNvPr>
          <p:cNvSpPr>
            <a:spLocks noGrp="1"/>
          </p:cNvSpPr>
          <p:nvPr>
            <p:ph type="ftr" sz="quarter" idx="12"/>
          </p:nvPr>
        </p:nvSpPr>
        <p:spPr/>
        <p:txBody>
          <a:bodyPr/>
          <a:lstStyle/>
          <a:p>
            <a:r>
              <a:rPr lang="en-US" sz="1800" dirty="0">
                <a:latin typeface="Calibri"/>
              </a:rPr>
              <a:t>22 October 2025 - HR challenges - EML</a:t>
            </a:r>
            <a:endParaRPr lang="en-US" dirty="0"/>
          </a:p>
        </p:txBody>
      </p:sp>
      <p:sp>
        <p:nvSpPr>
          <p:cNvPr id="5" name="Slide Number Placeholder 4">
            <a:extLst>
              <a:ext uri="{FF2B5EF4-FFF2-40B4-BE49-F238E27FC236}">
                <a16:creationId xmlns:a16="http://schemas.microsoft.com/office/drawing/2014/main" id="{CD4B5AB8-05AB-240F-EB24-2D2B592F47FE}"/>
              </a:ext>
            </a:extLst>
          </p:cNvPr>
          <p:cNvSpPr>
            <a:spLocks noGrp="1"/>
          </p:cNvSpPr>
          <p:nvPr>
            <p:ph type="sldNum" sz="quarter" idx="13"/>
          </p:nvPr>
        </p:nvSpPr>
        <p:spPr/>
        <p:txBody>
          <a:bodyPr/>
          <a:lstStyle/>
          <a:p>
            <a:r>
              <a:rPr lang="en-US" sz="1800" dirty="0">
                <a:latin typeface="Calibri"/>
              </a:rPr>
              <a:t>|    </a:t>
            </a:r>
            <a:fld id="{37434325-71BC-B84F-87CE-DEEEF251D745}" type="slidenum">
              <a:rPr lang="en-US" smtClean="0"/>
              <a:pPr/>
              <a:t>8</a:t>
            </a:fld>
            <a:endParaRPr lang="en-US" dirty="0"/>
          </a:p>
        </p:txBody>
      </p:sp>
      <p:sp>
        <p:nvSpPr>
          <p:cNvPr id="6" name="Title 5">
            <a:extLst>
              <a:ext uri="{FF2B5EF4-FFF2-40B4-BE49-F238E27FC236}">
                <a16:creationId xmlns:a16="http://schemas.microsoft.com/office/drawing/2014/main" id="{8EF940C2-29C0-C282-B8BB-E53C39F2F892}"/>
              </a:ext>
            </a:extLst>
          </p:cNvPr>
          <p:cNvSpPr>
            <a:spLocks noGrp="1"/>
          </p:cNvSpPr>
          <p:nvPr>
            <p:ph type="title"/>
          </p:nvPr>
        </p:nvSpPr>
        <p:spPr>
          <a:xfrm>
            <a:off x="432262" y="235670"/>
            <a:ext cx="6269552" cy="377716"/>
          </a:xfrm>
        </p:spPr>
        <p:txBody>
          <a:bodyPr/>
          <a:lstStyle/>
          <a:p>
            <a:pPr>
              <a:defRPr sz="2800" b="1"/>
            </a:pPr>
            <a:r>
              <a:rPr lang="en-GB" sz="3600" dirty="0">
                <a:latin typeface="Calibri"/>
              </a:rPr>
              <a:t>Fire and re-hire - 2026</a:t>
            </a:r>
          </a:p>
        </p:txBody>
      </p:sp>
      <p:sp>
        <p:nvSpPr>
          <p:cNvPr id="2" name="TextBox 1">
            <a:extLst>
              <a:ext uri="{FF2B5EF4-FFF2-40B4-BE49-F238E27FC236}">
                <a16:creationId xmlns:a16="http://schemas.microsoft.com/office/drawing/2014/main" id="{FAD1634F-47B5-DABC-9F37-EBE292D61037}"/>
              </a:ext>
            </a:extLst>
          </p:cNvPr>
          <p:cNvSpPr txBox="1"/>
          <p:nvPr/>
        </p:nvSpPr>
        <p:spPr>
          <a:xfrm>
            <a:off x="123926" y="941937"/>
            <a:ext cx="12068074" cy="7201972"/>
          </a:xfrm>
          <a:prstGeom prst="rect">
            <a:avLst/>
          </a:prstGeom>
          <a:noFill/>
        </p:spPr>
        <p:txBody>
          <a:bodyPr wrap="square" rtlCol="0">
            <a:spAutoFit/>
          </a:bodyPr>
          <a:lstStyle/>
          <a:p>
            <a:r>
              <a:rPr lang="en-GB" sz="2400" b="1" dirty="0"/>
              <a:t>P&amp;O Ferries – Political move</a:t>
            </a:r>
          </a:p>
          <a:p>
            <a:r>
              <a:rPr lang="en-GB" sz="2400" dirty="0"/>
              <a:t>October 2026</a:t>
            </a:r>
          </a:p>
          <a:p>
            <a:endParaRPr lang="en-GB" sz="2400" dirty="0"/>
          </a:p>
          <a:p>
            <a:r>
              <a:rPr lang="en-US" sz="2400" dirty="0"/>
              <a:t>Code of Practice on Dismissal and Re-engagement came into force in July 2024.</a:t>
            </a:r>
          </a:p>
          <a:p>
            <a:r>
              <a:rPr lang="en-US" sz="2400" u="sng" dirty="0"/>
              <a:t>Sanction for non-compliance</a:t>
            </a:r>
            <a:r>
              <a:rPr lang="en-US" sz="2400" dirty="0"/>
              <a:t> - uplift to unfair dismissal award (&amp; protective award for failure to inform and consult).</a:t>
            </a:r>
          </a:p>
          <a:p>
            <a:endParaRPr lang="en-GB" sz="2400" dirty="0"/>
          </a:p>
          <a:p>
            <a:r>
              <a:rPr lang="en-US" sz="2400" dirty="0"/>
              <a:t>Automatically unfair dismissal – restricted variations</a:t>
            </a:r>
            <a:endParaRPr lang="en-GB" sz="2400" dirty="0"/>
          </a:p>
          <a:p>
            <a:r>
              <a:rPr lang="en-US" sz="2400" b="1" dirty="0"/>
              <a:t>Eliminate, prevent or significantly mitigate financial difficulties likely to, in the immediate future, affect the business as a going concern </a:t>
            </a:r>
          </a:p>
          <a:p>
            <a:r>
              <a:rPr lang="en-US" sz="2400" i="1" dirty="0"/>
              <a:t>Appear very narrow in scope</a:t>
            </a:r>
          </a:p>
          <a:p>
            <a:endParaRPr lang="en-US" sz="2400" dirty="0"/>
          </a:p>
          <a:p>
            <a:r>
              <a:rPr lang="en-US" sz="2400" dirty="0"/>
              <a:t>What does that include: redundancy outsourcing – but also a lot more. </a:t>
            </a:r>
          </a:p>
          <a:p>
            <a:r>
              <a:rPr lang="en-US" sz="2400" dirty="0"/>
              <a:t>						Changes in hours, pay, shift patterns. </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8" name="TextBox 7">
            <a:extLst>
              <a:ext uri="{FF2B5EF4-FFF2-40B4-BE49-F238E27FC236}">
                <a16:creationId xmlns:a16="http://schemas.microsoft.com/office/drawing/2014/main" id="{6F2AAB1C-DCBE-BBD4-9505-89FF6DF77760}"/>
              </a:ext>
            </a:extLst>
          </p:cNvPr>
          <p:cNvSpPr txBox="1"/>
          <p:nvPr/>
        </p:nvSpPr>
        <p:spPr>
          <a:xfrm>
            <a:off x="9448800" y="941937"/>
            <a:ext cx="2743200" cy="369332"/>
          </a:xfrm>
          <a:prstGeom prst="rect">
            <a:avLst/>
          </a:prstGeom>
          <a:noFill/>
        </p:spPr>
        <p:txBody>
          <a:bodyPr wrap="square" rtlCol="0">
            <a:spAutoFit/>
          </a:bodyPr>
          <a:lstStyle/>
          <a:p>
            <a:r>
              <a:rPr lang="en-GB" sz="900" dirty="0">
                <a:hlinkClick r:id="rId4" tooltip="https://peoplesdispatch.org/2020/06/25/maritime-union-intensifies-campaign-against-job-cuts-in-the-uk-ferry-industry/"/>
              </a:rPr>
              <a:t>This Photo</a:t>
            </a:r>
            <a:r>
              <a:rPr lang="en-GB" sz="900" dirty="0"/>
              <a:t> by Unknown Author is licensed under </a:t>
            </a:r>
            <a:r>
              <a:rPr lang="en-GB" sz="900" dirty="0">
                <a:hlinkClick r:id="rId5" tooltip="https://creativecommons.org/licenses/by-sa/3.0/"/>
              </a:rPr>
              <a:t>CC BY-SA</a:t>
            </a:r>
            <a:endParaRPr lang="en-GB" sz="900" dirty="0"/>
          </a:p>
        </p:txBody>
      </p:sp>
    </p:spTree>
    <p:extLst>
      <p:ext uri="{BB962C8B-B14F-4D97-AF65-F5344CB8AC3E}">
        <p14:creationId xmlns:p14="http://schemas.microsoft.com/office/powerpoint/2010/main" val="986249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0F76F-2427-A6E7-9E50-E25D98787B39}"/>
            </a:ext>
          </a:extLst>
        </p:cNvPr>
        <p:cNvGrpSpPr/>
        <p:nvPr/>
      </p:nvGrpSpPr>
      <p:grpSpPr>
        <a:xfrm>
          <a:off x="0" y="0"/>
          <a:ext cx="0" cy="0"/>
          <a:chOff x="0" y="0"/>
          <a:chExt cx="0" cy="0"/>
        </a:xfrm>
      </p:grpSpPr>
      <p:pic>
        <p:nvPicPr>
          <p:cNvPr id="8" name="Picture 7" descr="A clock with roman numerals&#10;&#10;AI-generated content may be incorrect.">
            <a:extLst>
              <a:ext uri="{FF2B5EF4-FFF2-40B4-BE49-F238E27FC236}">
                <a16:creationId xmlns:a16="http://schemas.microsoft.com/office/drawing/2014/main" id="{2465B30C-23E2-DD32-A49F-9A4BBBDF1ADB}"/>
              </a:ext>
            </a:extLst>
          </p:cNvPr>
          <p:cNvPicPr>
            <a:picLocks noChangeAspect="1"/>
          </p:cNvPicPr>
          <p:nvPr/>
        </p:nvPicPr>
        <p:blipFill>
          <a:blip r:embed="rId3">
            <a:alphaModFix amt="17000"/>
            <a:extLst>
              <a:ext uri="{837473B0-CC2E-450A-ABE3-18F120FF3D39}">
                <a1611:picAttrSrcUrl xmlns:a1611="http://schemas.microsoft.com/office/drawing/2016/11/main" r:id="rId4"/>
              </a:ext>
            </a:extLst>
          </a:blip>
          <a:stretch>
            <a:fillRect/>
          </a:stretch>
        </p:blipFill>
        <p:spPr>
          <a:xfrm>
            <a:off x="0" y="728483"/>
            <a:ext cx="12192000" cy="6301657"/>
          </a:xfrm>
          <a:prstGeom prst="rect">
            <a:avLst/>
          </a:prstGeom>
        </p:spPr>
      </p:pic>
      <p:sp>
        <p:nvSpPr>
          <p:cNvPr id="5" name="Slide Number Placeholder 4">
            <a:extLst>
              <a:ext uri="{FF2B5EF4-FFF2-40B4-BE49-F238E27FC236}">
                <a16:creationId xmlns:a16="http://schemas.microsoft.com/office/drawing/2014/main" id="{F870C368-E692-286B-09E7-15B8860748D7}"/>
              </a:ext>
            </a:extLst>
          </p:cNvPr>
          <p:cNvSpPr>
            <a:spLocks noGrp="1"/>
          </p:cNvSpPr>
          <p:nvPr>
            <p:ph type="sldNum" sz="quarter" idx="13"/>
          </p:nvPr>
        </p:nvSpPr>
        <p:spPr/>
        <p:txBody>
          <a:bodyPr/>
          <a:lstStyle/>
          <a:p>
            <a:r>
              <a:rPr lang="en-US" sz="1800" dirty="0">
                <a:latin typeface="Calibri"/>
              </a:rPr>
              <a:t>|    </a:t>
            </a:r>
            <a:fld id="{37434325-71BC-B84F-87CE-DEEEF251D745}" type="slidenum">
              <a:rPr lang="en-US" smtClean="0"/>
              <a:pPr/>
              <a:t>9</a:t>
            </a:fld>
            <a:endParaRPr lang="en-US" dirty="0"/>
          </a:p>
        </p:txBody>
      </p:sp>
      <p:sp>
        <p:nvSpPr>
          <p:cNvPr id="6" name="Title 5">
            <a:extLst>
              <a:ext uri="{FF2B5EF4-FFF2-40B4-BE49-F238E27FC236}">
                <a16:creationId xmlns:a16="http://schemas.microsoft.com/office/drawing/2014/main" id="{B57CDE3F-2AE3-2176-CAE6-86AEBFC3179E}"/>
              </a:ext>
            </a:extLst>
          </p:cNvPr>
          <p:cNvSpPr>
            <a:spLocks noGrp="1"/>
          </p:cNvSpPr>
          <p:nvPr>
            <p:ph type="title"/>
          </p:nvPr>
        </p:nvSpPr>
        <p:spPr>
          <a:xfrm>
            <a:off x="432262" y="235670"/>
            <a:ext cx="6269552" cy="377716"/>
          </a:xfrm>
        </p:spPr>
        <p:txBody>
          <a:bodyPr/>
          <a:lstStyle/>
          <a:p>
            <a:pPr>
              <a:defRPr sz="2800" b="1"/>
            </a:pPr>
            <a:r>
              <a:rPr lang="en-GB" sz="3600" dirty="0">
                <a:latin typeface="Calibri"/>
              </a:rPr>
              <a:t>Guaranteed hours</a:t>
            </a:r>
          </a:p>
        </p:txBody>
      </p:sp>
      <p:sp>
        <p:nvSpPr>
          <p:cNvPr id="2" name="Footer Placeholder 3">
            <a:extLst>
              <a:ext uri="{FF2B5EF4-FFF2-40B4-BE49-F238E27FC236}">
                <a16:creationId xmlns:a16="http://schemas.microsoft.com/office/drawing/2014/main" id="{0FBACD96-C36E-011D-C03D-F90C9141373E}"/>
              </a:ext>
            </a:extLst>
          </p:cNvPr>
          <p:cNvSpPr>
            <a:spLocks noGrp="1"/>
          </p:cNvSpPr>
          <p:nvPr>
            <p:ph type="ftr" sz="quarter" idx="12"/>
          </p:nvPr>
        </p:nvSpPr>
        <p:spPr>
          <a:xfrm>
            <a:off x="432260" y="6251171"/>
            <a:ext cx="4114800" cy="174566"/>
          </a:xfrm>
        </p:spPr>
        <p:txBody>
          <a:bodyPr/>
          <a:lstStyle/>
          <a:p>
            <a:r>
              <a:rPr lang="en-US" sz="1800" dirty="0">
                <a:latin typeface="Calibri"/>
              </a:rPr>
              <a:t>22 October 2025 - HR challenges - EML</a:t>
            </a:r>
            <a:endParaRPr lang="en-US" dirty="0"/>
          </a:p>
        </p:txBody>
      </p:sp>
      <p:sp>
        <p:nvSpPr>
          <p:cNvPr id="3" name="TextBox 2">
            <a:extLst>
              <a:ext uri="{FF2B5EF4-FFF2-40B4-BE49-F238E27FC236}">
                <a16:creationId xmlns:a16="http://schemas.microsoft.com/office/drawing/2014/main" id="{95C2529F-5D5C-5F25-0DD3-014E60886EBD}"/>
              </a:ext>
            </a:extLst>
          </p:cNvPr>
          <p:cNvSpPr txBox="1"/>
          <p:nvPr/>
        </p:nvSpPr>
        <p:spPr>
          <a:xfrm>
            <a:off x="325735" y="874609"/>
            <a:ext cx="11099340" cy="6032421"/>
          </a:xfrm>
          <a:prstGeom prst="rect">
            <a:avLst/>
          </a:prstGeom>
          <a:noFill/>
        </p:spPr>
        <p:txBody>
          <a:bodyPr wrap="square" rtlCol="0">
            <a:spAutoFit/>
          </a:bodyPr>
          <a:lstStyle/>
          <a:p>
            <a:r>
              <a:rPr lang="en-GB" sz="2000" b="1" dirty="0"/>
              <a:t>This one is going to be particularly fun.</a:t>
            </a:r>
          </a:p>
          <a:p>
            <a:endParaRPr lang="en-GB" sz="2000" dirty="0"/>
          </a:p>
          <a:p>
            <a:r>
              <a:rPr lang="en-GB" sz="2000" dirty="0"/>
              <a:t>Right to be offered a contract reflecting the hours worked </a:t>
            </a:r>
          </a:p>
          <a:p>
            <a:r>
              <a:rPr lang="en-GB" sz="2000" dirty="0"/>
              <a:t>in the reference period.</a:t>
            </a:r>
          </a:p>
          <a:p>
            <a:pPr marL="800100" lvl="1" indent="-342900">
              <a:buFont typeface="Arial" panose="020B0604020202020204" pitchFamily="34" charset="0"/>
              <a:buChar char="•"/>
            </a:pPr>
            <a:r>
              <a:rPr lang="en-GB" sz="2000" dirty="0"/>
              <a:t>What does reflecting means</a:t>
            </a:r>
          </a:p>
          <a:p>
            <a:pPr marL="800100" lvl="1" indent="-342900">
              <a:buFont typeface="Arial" panose="020B0604020202020204" pitchFamily="34" charset="0"/>
              <a:buChar char="•"/>
            </a:pPr>
            <a:r>
              <a:rPr lang="en-GB" sz="2000" dirty="0"/>
              <a:t>Request? (</a:t>
            </a:r>
            <a:r>
              <a:rPr lang="en-GB" sz="2000" dirty="0" err="1"/>
              <a:t>HoL</a:t>
            </a:r>
            <a:r>
              <a:rPr lang="en-GB" sz="2000" dirty="0"/>
              <a:t>)</a:t>
            </a:r>
          </a:p>
          <a:p>
            <a:pPr marL="800100" lvl="1" indent="-342900">
              <a:buFont typeface="Arial" panose="020B0604020202020204" pitchFamily="34" charset="0"/>
              <a:buChar char="•"/>
            </a:pPr>
            <a:r>
              <a:rPr lang="en-GB" sz="2000" dirty="0"/>
              <a:t>12 weeks? Repeated?</a:t>
            </a:r>
          </a:p>
          <a:p>
            <a:pPr marL="800100" lvl="1" indent="-342900">
              <a:buFont typeface="Arial" panose="020B0604020202020204" pitchFamily="34" charset="0"/>
              <a:buChar char="•"/>
            </a:pPr>
            <a:r>
              <a:rPr lang="en-GB" sz="2000" dirty="0"/>
              <a:t>Pay threshold?</a:t>
            </a:r>
            <a:endParaRPr lang="en-GB" sz="2400" dirty="0"/>
          </a:p>
          <a:p>
            <a:r>
              <a:rPr lang="en-GB" sz="2400" dirty="0"/>
              <a:t>						Impact on worker status?</a:t>
            </a:r>
          </a:p>
          <a:p>
            <a:endParaRPr lang="en-GB" sz="2400" dirty="0"/>
          </a:p>
          <a:p>
            <a:r>
              <a:rPr lang="en-GB" sz="2400" dirty="0"/>
              <a:t>						Includes Agency workers – Finder’s fee</a:t>
            </a:r>
            <a:r>
              <a:rPr lang="en-GB" sz="2000" dirty="0"/>
              <a:t>?</a:t>
            </a:r>
          </a:p>
          <a:p>
            <a:endParaRPr lang="en-GB" sz="2000" dirty="0"/>
          </a:p>
          <a:p>
            <a:r>
              <a:rPr lang="en-GB" sz="2000" dirty="0"/>
              <a:t>Cannot be fixed term unless </a:t>
            </a:r>
            <a:r>
              <a:rPr lang="en-GB" sz="2000" b="1" dirty="0"/>
              <a:t>seasonal</a:t>
            </a:r>
            <a:r>
              <a:rPr lang="en-GB" sz="2000" dirty="0"/>
              <a:t>. Cannot be seasonal if others doing the same role. </a:t>
            </a:r>
          </a:p>
          <a:p>
            <a:r>
              <a:rPr lang="en-GB" sz="2000" dirty="0"/>
              <a:t>How does that work?</a:t>
            </a:r>
          </a:p>
          <a:p>
            <a:endParaRPr lang="en-GB" sz="2000" dirty="0"/>
          </a:p>
          <a:p>
            <a:r>
              <a:rPr lang="en-GB" sz="2000" b="1" dirty="0"/>
              <a:t>Shift cancellation/curtailment – Qualifying shift – applies to multi-workers request</a:t>
            </a:r>
          </a:p>
          <a:p>
            <a:endParaRPr lang="en-GB" dirty="0"/>
          </a:p>
          <a:p>
            <a:endParaRPr lang="en-GB" dirty="0"/>
          </a:p>
          <a:p>
            <a:endParaRPr lang="en-GB" dirty="0"/>
          </a:p>
        </p:txBody>
      </p:sp>
    </p:spTree>
    <p:extLst>
      <p:ext uri="{BB962C8B-B14F-4D97-AF65-F5344CB8AC3E}">
        <p14:creationId xmlns:p14="http://schemas.microsoft.com/office/powerpoint/2010/main" val="1443812337"/>
      </p:ext>
    </p:extLst>
  </p:cSld>
  <p:clrMapOvr>
    <a:masterClrMapping/>
  </p:clrMapOvr>
</p:sld>
</file>

<file path=ppt/theme/theme1.xml><?xml version="1.0" encoding="utf-8"?>
<a:theme xmlns:a="http://schemas.openxmlformats.org/drawingml/2006/main" name="Office Theme">
  <a:themeElements>
    <a:clrScheme name="Custom 5">
      <a:dk1>
        <a:srgbClr val="414041"/>
      </a:dk1>
      <a:lt1>
        <a:srgbClr val="FFFFFF"/>
      </a:lt1>
      <a:dk2>
        <a:srgbClr val="50C878"/>
      </a:dk2>
      <a:lt2>
        <a:srgbClr val="F1F5F1"/>
      </a:lt2>
      <a:accent1>
        <a:srgbClr val="275D38"/>
      </a:accent1>
      <a:accent2>
        <a:srgbClr val="990070"/>
      </a:accent2>
      <a:accent3>
        <a:srgbClr val="7ED298"/>
      </a:accent3>
      <a:accent4>
        <a:srgbClr val="C64F9E"/>
      </a:accent4>
      <a:accent5>
        <a:srgbClr val="D299C2"/>
      </a:accent5>
      <a:accent6>
        <a:srgbClr val="BDE8CB"/>
      </a:accent6>
      <a:hlink>
        <a:srgbClr val="990070"/>
      </a:hlink>
      <a:folHlink>
        <a:srgbClr val="70045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13789</TotalTime>
  <Words>4699</Words>
  <Application>Microsoft Office PowerPoint</Application>
  <PresentationFormat>Widescreen</PresentationFormat>
  <Paragraphs>365</Paragraphs>
  <Slides>13</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MS Mincho</vt:lpstr>
      <vt:lpstr>Arial</vt:lpstr>
      <vt:lpstr>Cabin</vt:lpstr>
      <vt:lpstr>Calibri</vt:lpstr>
      <vt:lpstr>Calibri  </vt:lpstr>
      <vt:lpstr>Cambria</vt:lpstr>
      <vt:lpstr>Google Sans</vt:lpstr>
      <vt:lpstr>helvetica-w01-roman</vt:lpstr>
      <vt:lpstr>Inter</vt:lpstr>
      <vt:lpstr>Montserrat</vt:lpstr>
      <vt:lpstr>Montserrat SemiBold</vt:lpstr>
      <vt:lpstr>Outfit Medium</vt:lpstr>
      <vt:lpstr>Symbol</vt:lpstr>
      <vt:lpstr>Office Theme</vt:lpstr>
      <vt:lpstr>Evolving HR in Hospitality</vt:lpstr>
      <vt:lpstr>Introduction </vt:lpstr>
      <vt:lpstr>A challenging financial backdrop </vt:lpstr>
      <vt:lpstr>The Challenges of the Hospitality Sector</vt:lpstr>
      <vt:lpstr>Upcoming Legal Challenges</vt:lpstr>
      <vt:lpstr>(Sexual) harassment - 2026 </vt:lpstr>
      <vt:lpstr>Unfair dismissal - 2027 </vt:lpstr>
      <vt:lpstr>Fire and re-hire - 2026</vt:lpstr>
      <vt:lpstr>Guaranteed hours</vt:lpstr>
      <vt:lpstr>Redundancy &amp; Trade Unions</vt:lpstr>
      <vt:lpstr>What can you do to prepare?</vt:lpstr>
      <vt:lpstr>Recommendations &amp; 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Gadeke</dc:creator>
  <cp:lastModifiedBy>Isabelle Shankar</cp:lastModifiedBy>
  <cp:revision>103</cp:revision>
  <dcterms:created xsi:type="dcterms:W3CDTF">2023-05-23T11:58:05Z</dcterms:created>
  <dcterms:modified xsi:type="dcterms:W3CDTF">2025-10-22T07:00:40Z</dcterms:modified>
</cp:coreProperties>
</file>